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6"/>
  </p:notesMasterIdLst>
  <p:sldIdLst>
    <p:sldId id="380" r:id="rId2"/>
    <p:sldId id="366" r:id="rId3"/>
    <p:sldId id="367" r:id="rId4"/>
    <p:sldId id="368" r:id="rId5"/>
    <p:sldId id="257" r:id="rId6"/>
    <p:sldId id="260" r:id="rId7"/>
    <p:sldId id="261" r:id="rId8"/>
    <p:sldId id="296" r:id="rId9"/>
    <p:sldId id="297" r:id="rId10"/>
    <p:sldId id="295" r:id="rId11"/>
    <p:sldId id="262" r:id="rId12"/>
    <p:sldId id="263" r:id="rId13"/>
    <p:sldId id="264" r:id="rId14"/>
    <p:sldId id="294"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69" r:id="rId49"/>
    <p:sldId id="370" r:id="rId50"/>
    <p:sldId id="371" r:id="rId51"/>
    <p:sldId id="372" r:id="rId52"/>
    <p:sldId id="373" r:id="rId53"/>
    <p:sldId id="374" r:id="rId54"/>
    <p:sldId id="375" r:id="rId55"/>
    <p:sldId id="376" r:id="rId56"/>
    <p:sldId id="377" r:id="rId57"/>
    <p:sldId id="378" r:id="rId58"/>
    <p:sldId id="331" r:id="rId59"/>
    <p:sldId id="332" r:id="rId60"/>
    <p:sldId id="333" r:id="rId61"/>
    <p:sldId id="334" r:id="rId62"/>
    <p:sldId id="335" r:id="rId63"/>
    <p:sldId id="364" r:id="rId64"/>
    <p:sldId id="365" r:id="rId65"/>
  </p:sldIdLst>
  <p:sldSz cx="9144000" cy="5143500" type="screen16x9"/>
  <p:notesSz cx="6858000" cy="9144000"/>
  <p:embeddedFontLst>
    <p:embeddedFont>
      <p:font typeface="Arial Rounded MT Bold" panose="020F0704030504030204" pitchFamily="34" charset="0"/>
      <p:regular r:id="rId67"/>
    </p:embeddedFont>
    <p:embeddedFont>
      <p:font typeface="Calibri" panose="020F0502020204030204" pitchFamily="34" charset="0"/>
      <p:regular r:id="rId68"/>
      <p:bold r:id="rId69"/>
      <p:italic r:id="rId70"/>
      <p:boldItalic r:id="rId71"/>
    </p:embeddedFont>
    <p:embeddedFont>
      <p:font typeface="Consolas" panose="020B0609020204030204" pitchFamily="49" charset="0"/>
      <p:regular r:id="rId72"/>
      <p:bold r:id="rId73"/>
      <p:italic r:id="rId74"/>
      <p:boldItalic r:id="rId75"/>
    </p:embeddedFont>
    <p:embeddedFont>
      <p:font typeface="Titillium Web" panose="020B0604020202020204" charset="0"/>
      <p:regular r:id="rId76"/>
      <p:bold r:id="rId77"/>
      <p:italic r:id="rId78"/>
      <p:boldItalic r:id="rId79"/>
    </p:embeddedFont>
    <p:embeddedFont>
      <p:font typeface="Titillium Web Light" panose="020B0604020202020204" charset="0"/>
      <p:regular r:id="rId80"/>
      <p:bold r:id="rId81"/>
      <p:italic r:id="rId82"/>
      <p:boldItalic r:id="rId83"/>
    </p:embeddedFont>
    <p:embeddedFont>
      <p:font typeface="Titillium Web SemiBold" panose="020B060402020202020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D10D7-AAC1-4C86-BB06-6D51C6C38710}" v="23" dt="2021-07-18T17:04:27.376"/>
    <p1510:client id="{FA899D58-3EFD-4AB4-B06C-7B0B88475182}" v="334" dt="2021-07-18T16:58:49.885"/>
  </p1510:revLst>
</p1510:revInfo>
</file>

<file path=ppt/tableStyles.xml><?xml version="1.0" encoding="utf-8"?>
<a:tblStyleLst xmlns:a="http://schemas.openxmlformats.org/drawingml/2006/main" def="{BF2D9952-A10D-4D55-9DEC-9E26A92BCCDD}">
  <a:tblStyle styleId="{BF2D9952-A10D-4D55-9DEC-9E26A92BCC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67EAC1-20D5-496E-A8D6-1ACDD8FE3D6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639" y="-3725"/>
            <a:ext cx="9157265" cy="5150962"/>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855300" y="2589075"/>
            <a:ext cx="6470400" cy="17055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2"/>
            </a:gs>
            <a:gs pos="37000">
              <a:schemeClr val="accent1"/>
            </a:gs>
            <a:gs pos="100000">
              <a:schemeClr val="dk1"/>
            </a:gs>
          </a:gsLst>
          <a:lin ang="3600008"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855300" y="2726350"/>
            <a:ext cx="5969100" cy="11598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16" name="Google Shape;16;p3"/>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2200">
                <a:solidFill>
                  <a:schemeClr val="lt2"/>
                </a:solidFill>
              </a:defRPr>
            </a:lvl1pPr>
            <a:lvl2pPr lvl="1" rtl="0">
              <a:spcBef>
                <a:spcPts val="1000"/>
              </a:spcBef>
              <a:spcAft>
                <a:spcPts val="0"/>
              </a:spcAft>
              <a:buClr>
                <a:schemeClr val="lt2"/>
              </a:buClr>
              <a:buSzPts val="2800"/>
              <a:buNone/>
              <a:defRPr sz="2800">
                <a:solidFill>
                  <a:schemeClr val="lt2"/>
                </a:solidFill>
              </a:defRPr>
            </a:lvl2pPr>
            <a:lvl3pPr lvl="2" rtl="0">
              <a:spcBef>
                <a:spcPts val="1000"/>
              </a:spcBef>
              <a:spcAft>
                <a:spcPts val="0"/>
              </a:spcAft>
              <a:buClr>
                <a:schemeClr val="lt2"/>
              </a:buClr>
              <a:buSzPts val="2800"/>
              <a:buNone/>
              <a:defRPr sz="2800">
                <a:solidFill>
                  <a:schemeClr val="lt2"/>
                </a:solidFill>
              </a:defRPr>
            </a:lvl3pPr>
            <a:lvl4pPr lvl="3" rtl="0">
              <a:spcBef>
                <a:spcPts val="1000"/>
              </a:spcBef>
              <a:spcAft>
                <a:spcPts val="0"/>
              </a:spcAft>
              <a:buClr>
                <a:schemeClr val="lt2"/>
              </a:buClr>
              <a:buSzPts val="2800"/>
              <a:buNone/>
              <a:defRPr sz="2800">
                <a:solidFill>
                  <a:schemeClr val="lt2"/>
                </a:solidFill>
              </a:defRPr>
            </a:lvl4pPr>
            <a:lvl5pPr lvl="4" rtl="0">
              <a:spcBef>
                <a:spcPts val="1000"/>
              </a:spcBef>
              <a:spcAft>
                <a:spcPts val="0"/>
              </a:spcAft>
              <a:buClr>
                <a:schemeClr val="lt2"/>
              </a:buClr>
              <a:buSzPts val="2800"/>
              <a:buNone/>
              <a:defRPr sz="2800">
                <a:solidFill>
                  <a:schemeClr val="lt2"/>
                </a:solidFill>
              </a:defRPr>
            </a:lvl5pPr>
            <a:lvl6pPr lvl="5" rtl="0">
              <a:spcBef>
                <a:spcPts val="1000"/>
              </a:spcBef>
              <a:spcAft>
                <a:spcPts val="0"/>
              </a:spcAft>
              <a:buClr>
                <a:schemeClr val="lt2"/>
              </a:buClr>
              <a:buSzPts val="2800"/>
              <a:buNone/>
              <a:defRPr sz="2800">
                <a:solidFill>
                  <a:schemeClr val="lt2"/>
                </a:solidFill>
              </a:defRPr>
            </a:lvl6pPr>
            <a:lvl7pPr lvl="6" rtl="0">
              <a:spcBef>
                <a:spcPts val="1000"/>
              </a:spcBef>
              <a:spcAft>
                <a:spcPts val="0"/>
              </a:spcAft>
              <a:buClr>
                <a:schemeClr val="lt2"/>
              </a:buClr>
              <a:buSzPts val="2800"/>
              <a:buNone/>
              <a:defRPr sz="2800">
                <a:solidFill>
                  <a:schemeClr val="lt2"/>
                </a:solidFill>
              </a:defRPr>
            </a:lvl7pPr>
            <a:lvl8pPr lvl="7" rtl="0">
              <a:spcBef>
                <a:spcPts val="1000"/>
              </a:spcBef>
              <a:spcAft>
                <a:spcPts val="0"/>
              </a:spcAft>
              <a:buClr>
                <a:schemeClr val="lt2"/>
              </a:buClr>
              <a:buSzPts val="2800"/>
              <a:buNone/>
              <a:defRPr sz="2800">
                <a:solidFill>
                  <a:schemeClr val="lt2"/>
                </a:solidFill>
              </a:defRPr>
            </a:lvl8pPr>
            <a:lvl9pPr lvl="8" rtl="0">
              <a:spcBef>
                <a:spcPts val="1000"/>
              </a:spcBef>
              <a:spcAft>
                <a:spcPts val="1000"/>
              </a:spcAft>
              <a:buClr>
                <a:schemeClr val="lt2"/>
              </a:buClr>
              <a:buSzPts val="2800"/>
              <a:buNone/>
              <a:defRPr sz="2800">
                <a:solidFill>
                  <a:schemeClr val="lt2"/>
                </a:solidFill>
              </a:defRPr>
            </a:lvl9pPr>
          </a:lstStyle>
          <a:p>
            <a:endParaRPr/>
          </a:p>
        </p:txBody>
      </p:sp>
      <p:grpSp>
        <p:nvGrpSpPr>
          <p:cNvPr id="17" name="Google Shape;17;p3"/>
          <p:cNvGrpSpPr/>
          <p:nvPr/>
        </p:nvGrpSpPr>
        <p:grpSpPr>
          <a:xfrm>
            <a:off x="-5" y="-4"/>
            <a:ext cx="3882108" cy="2241339"/>
            <a:chOff x="-5" y="-4"/>
            <a:chExt cx="3882108" cy="2241339"/>
          </a:xfrm>
        </p:grpSpPr>
        <p:sp>
          <p:nvSpPr>
            <p:cNvPr id="18" name="Google Shape;18;p3"/>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 name="Google Shape;20;p3"/>
          <p:cNvGrpSpPr/>
          <p:nvPr/>
        </p:nvGrpSpPr>
        <p:grpSpPr>
          <a:xfrm>
            <a:off x="6975702" y="3891625"/>
            <a:ext cx="2167839" cy="1251620"/>
            <a:chOff x="6975702" y="3891625"/>
            <a:chExt cx="2167839" cy="1251620"/>
          </a:xfrm>
        </p:grpSpPr>
        <p:sp>
          <p:nvSpPr>
            <p:cNvPr id="21" name="Google Shape;21;p3"/>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grpSp>
        <p:nvGrpSpPr>
          <p:cNvPr id="24" name="Google Shape;24;p4"/>
          <p:cNvGrpSpPr/>
          <p:nvPr/>
        </p:nvGrpSpPr>
        <p:grpSpPr>
          <a:xfrm>
            <a:off x="-6639" y="-3725"/>
            <a:ext cx="9157265" cy="5150962"/>
            <a:chOff x="-6639" y="-3725"/>
            <a:chExt cx="9157265" cy="5150962"/>
          </a:xfrm>
        </p:grpSpPr>
        <p:sp>
          <p:nvSpPr>
            <p:cNvPr id="25" name="Google Shape;25;p4"/>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 name="Google Shape;27;p4"/>
          <p:cNvSpPr txBox="1">
            <a:spLocks noGrp="1"/>
          </p:cNvSpPr>
          <p:nvPr>
            <p:ph type="body" idx="1"/>
          </p:nvPr>
        </p:nvSpPr>
        <p:spPr>
          <a:xfrm>
            <a:off x="1552750" y="906351"/>
            <a:ext cx="6038400" cy="819900"/>
          </a:xfrm>
          <a:prstGeom prst="rect">
            <a:avLst/>
          </a:prstGeom>
        </p:spPr>
        <p:txBody>
          <a:bodyPr spcFirstLastPara="1" wrap="square" lIns="0" tIns="0" rIns="0" bIns="0" anchor="t" anchorCtr="0">
            <a:noAutofit/>
          </a:bodyPr>
          <a:lstStyle>
            <a:lvl1pPr marL="457200" lvl="0" indent="-444500" rtl="0">
              <a:spcBef>
                <a:spcPts val="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1pPr>
            <a:lvl2pPr marL="914400" lvl="1"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2pPr>
            <a:lvl3pPr marL="1371600" lvl="2"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3pPr>
            <a:lvl4pPr marL="1828800" lvl="3"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4pPr>
            <a:lvl5pPr marL="2286000" lvl="4"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5pPr>
            <a:lvl6pPr marL="2743200" lvl="5"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6pPr>
            <a:lvl7pPr marL="3200400" lvl="6"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7pPr>
            <a:lvl8pPr marL="3657600" lvl="7"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8pPr>
            <a:lvl9pPr marL="4114800" lvl="8" indent="-444500" rtl="0">
              <a:spcBef>
                <a:spcPts val="1000"/>
              </a:spcBef>
              <a:spcAft>
                <a:spcPts val="100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9pPr>
          </a:lstStyle>
          <a:p>
            <a:endParaRPr/>
          </a:p>
        </p:txBody>
      </p:sp>
      <p:sp>
        <p:nvSpPr>
          <p:cNvPr id="28" name="Google Shape;28;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9" name="Google Shape;29;p4"/>
          <p:cNvSpPr/>
          <p:nvPr/>
        </p:nvSpPr>
        <p:spPr>
          <a:xfrm>
            <a:off x="761999" y="762000"/>
            <a:ext cx="599400" cy="472200"/>
          </a:xfrm>
          <a:prstGeom prst="rect">
            <a:avLst/>
          </a:prstGeom>
        </p:spPr>
        <p:txBody>
          <a:bodyPr>
            <a:prstTxWarp prst="textPlain">
              <a:avLst/>
            </a:prstTxWarp>
          </a:bodyPr>
          <a:lstStyle/>
          <a:p>
            <a:pPr lvl="0" algn="ctr"/>
            <a:r>
              <a:rPr b="1" i="0">
                <a:ln>
                  <a:noFill/>
                </a:ln>
                <a:gradFill>
                  <a:gsLst>
                    <a:gs pos="0">
                      <a:schemeClr val="accent4"/>
                    </a:gs>
                    <a:gs pos="27000">
                      <a:schemeClr val="accent3"/>
                    </a:gs>
                    <a:gs pos="84000">
                      <a:schemeClr val="accent2"/>
                    </a:gs>
                    <a:gs pos="100000">
                      <a:schemeClr val="accent2"/>
                    </a:gs>
                  </a:gsLst>
                  <a:lin ang="3599321" scaled="0"/>
                </a:gradFill>
                <a:latin typeface="Arial"/>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5" y="-4"/>
            <a:ext cx="3882108" cy="2241339"/>
            <a:chOff x="-5" y="-4"/>
            <a:chExt cx="3882108" cy="2241339"/>
          </a:xfrm>
        </p:grpSpPr>
        <p:sp>
          <p:nvSpPr>
            <p:cNvPr id="32" name="Google Shape;32;p5"/>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5"/>
          <p:cNvGrpSpPr/>
          <p:nvPr/>
        </p:nvGrpSpPr>
        <p:grpSpPr>
          <a:xfrm>
            <a:off x="6975702" y="3891625"/>
            <a:ext cx="2167839" cy="1251620"/>
            <a:chOff x="6975702" y="3891625"/>
            <a:chExt cx="2167839" cy="1251620"/>
          </a:xfrm>
        </p:grpSpPr>
        <p:sp>
          <p:nvSpPr>
            <p:cNvPr id="35" name="Google Shape;35;p5"/>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5"/>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5"/>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body" idx="1"/>
          </p:nvPr>
        </p:nvSpPr>
        <p:spPr>
          <a:xfrm>
            <a:off x="855300" y="1627900"/>
            <a:ext cx="7433400" cy="27600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000"/>
              </a:spcBef>
              <a:spcAft>
                <a:spcPts val="0"/>
              </a:spcAft>
              <a:buSzPts val="2400"/>
              <a:buChar char="⌾"/>
              <a:defRPr/>
            </a:lvl2pPr>
            <a:lvl3pPr marL="1371600" lvl="2" indent="-381000" rtl="0">
              <a:spcBef>
                <a:spcPts val="1000"/>
              </a:spcBef>
              <a:spcAft>
                <a:spcPts val="0"/>
              </a:spcAft>
              <a:buSzPts val="2400"/>
              <a:buChar char="•"/>
              <a:defRPr/>
            </a:lvl3pPr>
            <a:lvl4pPr marL="1828800" lvl="3" indent="-381000" rtl="0">
              <a:spcBef>
                <a:spcPts val="1000"/>
              </a:spcBef>
              <a:spcAft>
                <a:spcPts val="0"/>
              </a:spcAft>
              <a:buSzPts val="2400"/>
              <a:buChar char="●"/>
              <a:defRPr/>
            </a:lvl4pPr>
            <a:lvl5pPr marL="2286000" lvl="4" indent="-381000" rtl="0">
              <a:spcBef>
                <a:spcPts val="1000"/>
              </a:spcBef>
              <a:spcAft>
                <a:spcPts val="0"/>
              </a:spcAft>
              <a:buSzPts val="2400"/>
              <a:buChar char="○"/>
              <a:defRPr/>
            </a:lvl5pPr>
            <a:lvl6pPr marL="2743200" lvl="5" indent="-381000" rtl="0">
              <a:spcBef>
                <a:spcPts val="1000"/>
              </a:spcBef>
              <a:spcAft>
                <a:spcPts val="0"/>
              </a:spcAft>
              <a:buSzPts val="2400"/>
              <a:buChar char="■"/>
              <a:defRPr/>
            </a:lvl6pPr>
            <a:lvl7pPr marL="3200400" lvl="6" indent="-381000" rtl="0">
              <a:spcBef>
                <a:spcPts val="1000"/>
              </a:spcBef>
              <a:spcAft>
                <a:spcPts val="0"/>
              </a:spcAft>
              <a:buSzPts val="2400"/>
              <a:buChar char="●"/>
              <a:defRPr/>
            </a:lvl7pPr>
            <a:lvl8pPr marL="3657600" lvl="7" indent="-381000" rtl="0">
              <a:spcBef>
                <a:spcPts val="1000"/>
              </a:spcBef>
              <a:spcAft>
                <a:spcPts val="0"/>
              </a:spcAft>
              <a:buSzPts val="2400"/>
              <a:buChar char="○"/>
              <a:defRPr/>
            </a:lvl8pPr>
            <a:lvl9pPr marL="4114800" lvl="8" indent="-381000" rtl="0">
              <a:spcBef>
                <a:spcPts val="1000"/>
              </a:spcBef>
              <a:spcAft>
                <a:spcPts val="1000"/>
              </a:spcAft>
              <a:buSzPts val="2400"/>
              <a:buChar char="■"/>
              <a:defRPr/>
            </a:lvl9pPr>
          </a:lstStyle>
          <a:p>
            <a:endParaRPr/>
          </a:p>
        </p:txBody>
      </p:sp>
      <p:sp>
        <p:nvSpPr>
          <p:cNvPr id="39" name="Google Shape;39;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5" y="-4"/>
            <a:ext cx="3882108" cy="2241339"/>
            <a:chOff x="-5" y="-4"/>
            <a:chExt cx="3882108" cy="2241339"/>
          </a:xfrm>
        </p:grpSpPr>
        <p:sp>
          <p:nvSpPr>
            <p:cNvPr id="42" name="Google Shape;42;p6"/>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6"/>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 name="Google Shape;44;p6"/>
          <p:cNvGrpSpPr/>
          <p:nvPr/>
        </p:nvGrpSpPr>
        <p:grpSpPr>
          <a:xfrm>
            <a:off x="6975702" y="3891625"/>
            <a:ext cx="2167839" cy="1251620"/>
            <a:chOff x="6975702" y="3891625"/>
            <a:chExt cx="2167839" cy="1251620"/>
          </a:xfrm>
        </p:grpSpPr>
        <p:sp>
          <p:nvSpPr>
            <p:cNvPr id="45" name="Google Shape;45;p6"/>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6"/>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 name="Google Shape;47;p6"/>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 name="Google Shape;48;p6"/>
          <p:cNvSpPr txBox="1">
            <a:spLocks noGrp="1"/>
          </p:cNvSpPr>
          <p:nvPr>
            <p:ph type="body" idx="1"/>
          </p:nvPr>
        </p:nvSpPr>
        <p:spPr>
          <a:xfrm>
            <a:off x="855275"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49" name="Google Shape;49;p6"/>
          <p:cNvSpPr txBox="1">
            <a:spLocks noGrp="1"/>
          </p:cNvSpPr>
          <p:nvPr>
            <p:ph type="body" idx="2"/>
          </p:nvPr>
        </p:nvSpPr>
        <p:spPr>
          <a:xfrm>
            <a:off x="4815599"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50" name="Google Shape;5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1"/>
        <p:cNvGrpSpPr/>
        <p:nvPr/>
      </p:nvGrpSpPr>
      <p:grpSpPr>
        <a:xfrm>
          <a:off x="0" y="0"/>
          <a:ext cx="0" cy="0"/>
          <a:chOff x="0" y="0"/>
          <a:chExt cx="0" cy="0"/>
        </a:xfrm>
      </p:grpSpPr>
      <p:grpSp>
        <p:nvGrpSpPr>
          <p:cNvPr id="52" name="Google Shape;52;p7"/>
          <p:cNvGrpSpPr/>
          <p:nvPr/>
        </p:nvGrpSpPr>
        <p:grpSpPr>
          <a:xfrm>
            <a:off x="-5" y="-4"/>
            <a:ext cx="3882108" cy="2241339"/>
            <a:chOff x="-5" y="-4"/>
            <a:chExt cx="3882108" cy="2241339"/>
          </a:xfrm>
        </p:grpSpPr>
        <p:sp>
          <p:nvSpPr>
            <p:cNvPr id="53" name="Google Shape;53;p7"/>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7"/>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7"/>
          <p:cNvGrpSpPr/>
          <p:nvPr/>
        </p:nvGrpSpPr>
        <p:grpSpPr>
          <a:xfrm>
            <a:off x="6975702" y="3891625"/>
            <a:ext cx="2167839" cy="1251620"/>
            <a:chOff x="6975702" y="3891625"/>
            <a:chExt cx="2167839" cy="1251620"/>
          </a:xfrm>
        </p:grpSpPr>
        <p:sp>
          <p:nvSpPr>
            <p:cNvPr id="56" name="Google Shape;56;p7"/>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7"/>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 name="Google Shape;58;p7"/>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9" name="Google Shape;59;p7"/>
          <p:cNvSpPr txBox="1">
            <a:spLocks noGrp="1"/>
          </p:cNvSpPr>
          <p:nvPr>
            <p:ph type="body" idx="1"/>
          </p:nvPr>
        </p:nvSpPr>
        <p:spPr>
          <a:xfrm>
            <a:off x="855300" y="1627900"/>
            <a:ext cx="2315700" cy="2870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60" name="Google Shape;60;p7"/>
          <p:cNvSpPr txBox="1">
            <a:spLocks noGrp="1"/>
          </p:cNvSpPr>
          <p:nvPr>
            <p:ph type="body" idx="2"/>
          </p:nvPr>
        </p:nvSpPr>
        <p:spPr>
          <a:xfrm>
            <a:off x="3414199" y="1627900"/>
            <a:ext cx="2315700" cy="2870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61" name="Google Shape;61;p7"/>
          <p:cNvSpPr txBox="1">
            <a:spLocks noGrp="1"/>
          </p:cNvSpPr>
          <p:nvPr>
            <p:ph type="body" idx="3"/>
          </p:nvPr>
        </p:nvSpPr>
        <p:spPr>
          <a:xfrm>
            <a:off x="5973097" y="1627900"/>
            <a:ext cx="2315700" cy="2870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62" name="Google Shape;62;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grpSp>
        <p:nvGrpSpPr>
          <p:cNvPr id="73" name="Google Shape;73;p9"/>
          <p:cNvGrpSpPr/>
          <p:nvPr/>
        </p:nvGrpSpPr>
        <p:grpSpPr>
          <a:xfrm>
            <a:off x="6975702" y="3891625"/>
            <a:ext cx="2167839" cy="1251620"/>
            <a:chOff x="6975702" y="3891625"/>
            <a:chExt cx="2167839" cy="1251620"/>
          </a:xfrm>
        </p:grpSpPr>
        <p:sp>
          <p:nvSpPr>
            <p:cNvPr id="74" name="Google Shape;74;p9"/>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9"/>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76;p9"/>
          <p:cNvSpPr txBox="1">
            <a:spLocks noGrp="1"/>
          </p:cNvSpPr>
          <p:nvPr>
            <p:ph type="body" idx="1"/>
          </p:nvPr>
        </p:nvSpPr>
        <p:spPr>
          <a:xfrm>
            <a:off x="855300" y="4406300"/>
            <a:ext cx="7433400" cy="343500"/>
          </a:xfrm>
          <a:prstGeom prst="rect">
            <a:avLst/>
          </a:prstGeom>
        </p:spPr>
        <p:txBody>
          <a:bodyPr spcFirstLastPara="1" wrap="square" lIns="0" tIns="0" rIns="0" bIns="0" anchor="t" anchorCtr="0">
            <a:noAutofit/>
          </a:bodyPr>
          <a:lstStyle>
            <a:lvl1pPr marL="457200" lvl="0" indent="-228600" rtl="0">
              <a:spcBef>
                <a:spcPts val="0"/>
              </a:spcBef>
              <a:spcAft>
                <a:spcPts val="1000"/>
              </a:spcAft>
              <a:buSzPts val="1800"/>
              <a:buNone/>
              <a:defRPr sz="1800"/>
            </a:lvl1pPr>
          </a:lstStyle>
          <a:p>
            <a:endParaRPr/>
          </a:p>
        </p:txBody>
      </p:sp>
      <p:sp>
        <p:nvSpPr>
          <p:cNvPr id="77" name="Google Shape;7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grpSp>
        <p:nvGrpSpPr>
          <p:cNvPr id="79" name="Google Shape;79;p10"/>
          <p:cNvGrpSpPr/>
          <p:nvPr/>
        </p:nvGrpSpPr>
        <p:grpSpPr>
          <a:xfrm>
            <a:off x="6975702" y="3891625"/>
            <a:ext cx="2167839" cy="1251620"/>
            <a:chOff x="6975702" y="3891625"/>
            <a:chExt cx="2167839" cy="1251620"/>
          </a:xfrm>
        </p:grpSpPr>
        <p:sp>
          <p:nvSpPr>
            <p:cNvPr id="80" name="Google Shape;80;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grpSp>
        <p:nvGrpSpPr>
          <p:cNvPr id="83" name="Google Shape;83;p10"/>
          <p:cNvGrpSpPr/>
          <p:nvPr/>
        </p:nvGrpSpPr>
        <p:grpSpPr>
          <a:xfrm rot="10800000">
            <a:off x="2" y="0"/>
            <a:ext cx="2167839" cy="1251620"/>
            <a:chOff x="6975702" y="3891625"/>
            <a:chExt cx="2167839" cy="1251620"/>
          </a:xfrm>
        </p:grpSpPr>
        <p:sp>
          <p:nvSpPr>
            <p:cNvPr id="84" name="Google Shape;84;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gradFill>
          <a:gsLst>
            <a:gs pos="0">
              <a:schemeClr val="accent4"/>
            </a:gs>
            <a:gs pos="26000">
              <a:schemeClr val="accent3"/>
            </a:gs>
            <a:gs pos="78000">
              <a:schemeClr val="accent2"/>
            </a:gs>
            <a:gs pos="100000">
              <a:schemeClr val="accent1"/>
            </a:gs>
          </a:gsLst>
          <a:lin ang="2698631" scaled="0"/>
        </a:gradFill>
        <a:effectLst/>
      </p:bgPr>
    </p:bg>
    <p:spTree>
      <p:nvGrpSpPr>
        <p:cNvPr id="1" name="Shape 86"/>
        <p:cNvGrpSpPr/>
        <p:nvPr/>
      </p:nvGrpSpPr>
      <p:grpSpPr>
        <a:xfrm>
          <a:off x="0" y="0"/>
          <a:ext cx="0" cy="0"/>
          <a:chOff x="0" y="0"/>
          <a:chExt cx="0" cy="0"/>
        </a:xfrm>
      </p:grpSpPr>
      <p:sp>
        <p:nvSpPr>
          <p:cNvPr id="87" name="Google Shape;87;p11"/>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90" name="Google Shape;90;p11"/>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4971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855300" y="1627900"/>
            <a:ext cx="7433400" cy="276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Light"/>
              <a:buChar char="⦿"/>
              <a:defRPr sz="2400">
                <a:solidFill>
                  <a:schemeClr val="dk2"/>
                </a:solidFill>
                <a:latin typeface="Titillium Web Light"/>
                <a:ea typeface="Titillium Web Light"/>
                <a:cs typeface="Titillium Web Light"/>
                <a:sym typeface="Titillium Web Light"/>
              </a:defRPr>
            </a:lvl1pPr>
            <a:lvl2pPr marL="914400" lvl="1" indent="-381000" rtl="0">
              <a:lnSpc>
                <a:spcPct val="115000"/>
              </a:lnSpc>
              <a:spcBef>
                <a:spcPts val="1000"/>
              </a:spcBef>
              <a:spcAft>
                <a:spcPts val="0"/>
              </a:spcAft>
              <a:buClr>
                <a:schemeClr val="accent4"/>
              </a:buClr>
              <a:buSzPts val="2400"/>
              <a:buFont typeface="Titillium Web Light"/>
              <a:buChar char="⌾"/>
              <a:defRPr sz="2400">
                <a:solidFill>
                  <a:schemeClr val="dk2"/>
                </a:solidFill>
                <a:latin typeface="Titillium Web Light"/>
                <a:ea typeface="Titillium Web Light"/>
                <a:cs typeface="Titillium Web Light"/>
                <a:sym typeface="Titillium Web Light"/>
              </a:defRPr>
            </a:lvl2pPr>
            <a:lvl3pPr marL="1371600" lvl="2" indent="-381000" rtl="0">
              <a:lnSpc>
                <a:spcPct val="115000"/>
              </a:lnSpc>
              <a:spcBef>
                <a:spcPts val="1000"/>
              </a:spcBef>
              <a:spcAft>
                <a:spcPts val="0"/>
              </a:spcAft>
              <a:buClr>
                <a:schemeClr val="accent5"/>
              </a:buClr>
              <a:buSzPts val="2400"/>
              <a:buFont typeface="Titillium Web Light"/>
              <a:buChar char="•"/>
              <a:defRPr sz="2400">
                <a:solidFill>
                  <a:schemeClr val="dk2"/>
                </a:solidFill>
                <a:latin typeface="Titillium Web Light"/>
                <a:ea typeface="Titillium Web Light"/>
                <a:cs typeface="Titillium Web Light"/>
                <a:sym typeface="Titillium Web Light"/>
              </a:defRPr>
            </a:lvl3pPr>
            <a:lvl4pPr marL="1828800" lvl="3" indent="-381000" rtl="0">
              <a:lnSpc>
                <a:spcPct val="115000"/>
              </a:lnSpc>
              <a:spcBef>
                <a:spcPts val="1000"/>
              </a:spcBef>
              <a:spcAft>
                <a:spcPts val="0"/>
              </a:spcAft>
              <a:buClr>
                <a:schemeClr val="accent6"/>
              </a:buClr>
              <a:buSzPts val="2400"/>
              <a:buFont typeface="Titillium Web Light"/>
              <a:buChar char="●"/>
              <a:defRPr sz="2400">
                <a:solidFill>
                  <a:schemeClr val="dk2"/>
                </a:solidFill>
                <a:latin typeface="Titillium Web Light"/>
                <a:ea typeface="Titillium Web Light"/>
                <a:cs typeface="Titillium Web Light"/>
                <a:sym typeface="Titillium Web Light"/>
              </a:defRPr>
            </a:lvl4pPr>
            <a:lvl5pPr marL="2286000" lvl="4"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5pPr>
            <a:lvl6pPr marL="2743200" lvl="5"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6pPr>
            <a:lvl7pPr marL="3200400" lvl="6"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7pPr>
            <a:lvl8pPr marL="3657600" lvl="7"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8pPr>
            <a:lvl9pPr marL="4114800" lvl="8" indent="-381000" rtl="0">
              <a:lnSpc>
                <a:spcPct val="115000"/>
              </a:lnSpc>
              <a:spcBef>
                <a:spcPts val="1000"/>
              </a:spcBef>
              <a:spcAft>
                <a:spcPts val="100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ctr" anchorCtr="0">
            <a:noAutofit/>
          </a:bodyPr>
          <a:lstStyle>
            <a:lvl1pPr marL="0" marR="0" lvl="0"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1pPr>
            <a:lvl2pPr marL="0" marR="0" lvl="1"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2pPr>
            <a:lvl3pPr marL="0" marR="0" lvl="2"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3pPr>
            <a:lvl4pPr marL="0" marR="0" lvl="3"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4pPr>
            <a:lvl5pPr marL="0" marR="0" lvl="4"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5pPr>
            <a:lvl6pPr marL="0" marR="0" lvl="5"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6pPr>
            <a:lvl7pPr marL="0" marR="0" lvl="6"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7pPr>
            <a:lvl8pPr marL="0" marR="0" lvl="7"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8pPr>
            <a:lvl9pPr marL="0" marR="0" lvl="8"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9pPr>
          </a:lstStyle>
          <a:p>
            <a:pPr marL="0" lvl="0" indent="0" algn="r" rtl="0">
              <a:spcBef>
                <a:spcPts val="0"/>
              </a:spcBef>
              <a:spcAft>
                <a:spcPts val="0"/>
              </a:spcAft>
              <a:buClr>
                <a:schemeClr val="lt1"/>
              </a:buClr>
              <a:buSzPts val="1200"/>
              <a:buFont typeface="Titillium Web"/>
              <a:buNone/>
            </a:pPr>
            <a:fld id="{00000000-1234-1234-1234-123412341234}" type="slidenum">
              <a:rPr lang="en"/>
              <a:pPr marL="0" lvl="0" indent="0" algn="r" rtl="0">
                <a:spcBef>
                  <a:spcPts val="0"/>
                </a:spcBef>
                <a:spcAft>
                  <a:spcPts val="0"/>
                </a:spcAft>
                <a:buClr>
                  <a:schemeClr val="lt1"/>
                </a:buClr>
                <a:buSzPts val="1200"/>
                <a:buFont typeface="Titillium Web"/>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716F-2F58-4AF5-8028-0316C2296A72}"/>
              </a:ext>
            </a:extLst>
          </p:cNvPr>
          <p:cNvSpPr>
            <a:spLocks noGrp="1"/>
          </p:cNvSpPr>
          <p:nvPr>
            <p:ph type="ctrTitle"/>
          </p:nvPr>
        </p:nvSpPr>
        <p:spPr>
          <a:xfrm>
            <a:off x="1416017" y="1971539"/>
            <a:ext cx="5969100" cy="2119488"/>
          </a:xfrm>
        </p:spPr>
        <p:txBody>
          <a:bodyPr/>
          <a:lstStyle/>
          <a:p>
            <a:r>
              <a:rPr lang="en-GB" sz="3200" dirty="0"/>
              <a:t>E-retail factors for customer activation and retention: A case study from Indian e-commerce customer</a:t>
            </a:r>
            <a:r>
              <a:rPr lang="en-GB" sz="2000" dirty="0"/>
              <a:t>s</a:t>
            </a:r>
            <a:endParaRPr lang="en-US" sz="2000" dirty="0"/>
          </a:p>
          <a:p>
            <a:endParaRPr lang="en-GB" dirty="0"/>
          </a:p>
        </p:txBody>
      </p:sp>
    </p:spTree>
    <p:extLst>
      <p:ext uri="{BB962C8B-B14F-4D97-AF65-F5344CB8AC3E}">
        <p14:creationId xmlns:p14="http://schemas.microsoft.com/office/powerpoint/2010/main" val="4129431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1857356" y="214296"/>
            <a:ext cx="6715172" cy="357190"/>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t" anchorCtr="0">
            <a:noAutofit/>
          </a:bodyPr>
          <a:lstStyle/>
          <a:p>
            <a:pPr algn="ctr"/>
            <a:r>
              <a:rPr lang="en-US" sz="2400" dirty="0">
                <a:solidFill>
                  <a:srgbClr val="00B050"/>
                </a:solidFill>
                <a:latin typeface="CIDFont+F2"/>
              </a:rPr>
              <a:t> 5. Data Pre- Processing</a:t>
            </a:r>
            <a:endParaRPr sz="2400">
              <a:solidFill>
                <a:srgbClr val="00B050"/>
              </a:solidFill>
              <a:latin typeface="Arial Rounded MT Bold" pitchFamily="34" charset="0"/>
            </a:endParaRPr>
          </a:p>
        </p:txBody>
      </p:sp>
      <p:sp>
        <p:nvSpPr>
          <p:cNvPr id="131" name="Google Shape;131;p17"/>
          <p:cNvSpPr txBox="1">
            <a:spLocks noGrp="1"/>
          </p:cNvSpPr>
          <p:nvPr>
            <p:ph type="body" idx="1"/>
          </p:nvPr>
        </p:nvSpPr>
        <p:spPr>
          <a:xfrm>
            <a:off x="1857356" y="642924"/>
            <a:ext cx="6715172" cy="4143404"/>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t" anchorCtr="0">
            <a:noAutofit/>
          </a:bodyPr>
          <a:lstStyle/>
          <a:p>
            <a:pPr>
              <a:buNone/>
            </a:pPr>
            <a:r>
              <a:rPr lang="en-US" sz="1400" dirty="0">
                <a:solidFill>
                  <a:srgbClr val="00B050"/>
                </a:solidFill>
                <a:latin typeface="Arial Rounded MT Bold" pitchFamily="34" charset="0"/>
              </a:rPr>
              <a:t>For understanding the factors influencing the customer</a:t>
            </a:r>
          </a:p>
          <a:p>
            <a:pPr>
              <a:buNone/>
            </a:pPr>
            <a:r>
              <a:rPr lang="en-US" sz="1400" dirty="0">
                <a:solidFill>
                  <a:srgbClr val="00B050"/>
                </a:solidFill>
                <a:latin typeface="Arial Rounded MT Bold" pitchFamily="34" charset="0"/>
              </a:rPr>
              <a:t>retention, we should consider 4 important variables.</a:t>
            </a:r>
          </a:p>
          <a:p>
            <a:pPr>
              <a:buNone/>
            </a:pPr>
            <a:r>
              <a:rPr lang="en-US" sz="1400" dirty="0">
                <a:solidFill>
                  <a:srgbClr val="00B050"/>
                </a:solidFill>
                <a:latin typeface="Arial Rounded MT Bold" pitchFamily="34" charset="0"/>
              </a:rPr>
              <a:t>These 4 variables manipulate the 'customer satisfaction',</a:t>
            </a:r>
          </a:p>
          <a:p>
            <a:pPr>
              <a:buNone/>
            </a:pPr>
            <a:r>
              <a:rPr lang="en-US" sz="1400" dirty="0">
                <a:solidFill>
                  <a:srgbClr val="00B050"/>
                </a:solidFill>
                <a:latin typeface="Arial Rounded MT Bold" pitchFamily="34" charset="0"/>
              </a:rPr>
              <a:t>which in turn makes the customer to stay.</a:t>
            </a:r>
          </a:p>
          <a:p>
            <a:pPr>
              <a:buNone/>
            </a:pPr>
            <a:r>
              <a:rPr lang="en-US" sz="1400" dirty="0">
                <a:solidFill>
                  <a:srgbClr val="00B050"/>
                </a:solidFill>
                <a:latin typeface="Arial Rounded MT Bold" pitchFamily="34" charset="0"/>
              </a:rPr>
              <a:t>These variables are:</a:t>
            </a:r>
          </a:p>
          <a:p>
            <a:pPr>
              <a:buNone/>
            </a:pPr>
            <a:r>
              <a:rPr lang="en-US" sz="1400" dirty="0">
                <a:solidFill>
                  <a:srgbClr val="00B050"/>
                </a:solidFill>
                <a:latin typeface="Arial Rounded MT Bold" pitchFamily="34" charset="0"/>
              </a:rPr>
              <a:t>1. Hedonic Value.</a:t>
            </a:r>
          </a:p>
          <a:p>
            <a:pPr>
              <a:buNone/>
            </a:pPr>
            <a:r>
              <a:rPr lang="en-US" sz="1400" dirty="0">
                <a:solidFill>
                  <a:srgbClr val="00B050"/>
                </a:solidFill>
                <a:latin typeface="Arial Rounded MT Bold" pitchFamily="34" charset="0"/>
              </a:rPr>
              <a:t>2. Utilitarian Value.</a:t>
            </a:r>
          </a:p>
          <a:p>
            <a:pPr>
              <a:buNone/>
            </a:pPr>
            <a:r>
              <a:rPr lang="en-US" sz="1400" dirty="0">
                <a:solidFill>
                  <a:srgbClr val="00B050"/>
                </a:solidFill>
                <a:latin typeface="Arial Rounded MT Bold" pitchFamily="34" charset="0"/>
              </a:rPr>
              <a:t>3. </a:t>
            </a:r>
            <a:r>
              <a:rPr lang="en-US" sz="1400" dirty="0" err="1">
                <a:solidFill>
                  <a:srgbClr val="00B050"/>
                </a:solidFill>
                <a:latin typeface="Arial Rounded MT Bold" pitchFamily="34" charset="0"/>
              </a:rPr>
              <a:t>Precieved</a:t>
            </a:r>
            <a:r>
              <a:rPr lang="en-US" sz="1400" dirty="0">
                <a:solidFill>
                  <a:srgbClr val="00B050"/>
                </a:solidFill>
                <a:latin typeface="Arial Rounded MT Bold" pitchFamily="34" charset="0"/>
              </a:rPr>
              <a:t> Risk.</a:t>
            </a:r>
          </a:p>
          <a:p>
            <a:pPr>
              <a:buNone/>
            </a:pPr>
            <a:r>
              <a:rPr lang="en-US" sz="1400" dirty="0">
                <a:solidFill>
                  <a:srgbClr val="00B050"/>
                </a:solidFill>
                <a:latin typeface="Arial Rounded MT Bold" pitchFamily="34" charset="0"/>
              </a:rPr>
              <a:t>4. Customer Experience.</a:t>
            </a:r>
          </a:p>
          <a:p>
            <a:pPr>
              <a:buNone/>
            </a:pPr>
            <a:r>
              <a:rPr lang="en-US" sz="1400" dirty="0">
                <a:solidFill>
                  <a:srgbClr val="00B050"/>
                </a:solidFill>
                <a:latin typeface="Arial Rounded MT Bold" pitchFamily="34" charset="0"/>
              </a:rPr>
              <a:t>By </a:t>
            </a:r>
            <a:r>
              <a:rPr lang="en-US" sz="1400" dirty="0" err="1">
                <a:solidFill>
                  <a:srgbClr val="00B050"/>
                </a:solidFill>
                <a:latin typeface="Arial Rounded MT Bold" pitchFamily="34" charset="0"/>
              </a:rPr>
              <a:t>Analysing</a:t>
            </a:r>
            <a:r>
              <a:rPr lang="en-US" sz="1400" dirty="0">
                <a:solidFill>
                  <a:srgbClr val="00B050"/>
                </a:solidFill>
                <a:latin typeface="Arial Rounded MT Bold" pitchFamily="34" charset="0"/>
              </a:rPr>
              <a:t> on the basis of these variables, we can find</a:t>
            </a:r>
          </a:p>
          <a:p>
            <a:pPr>
              <a:buNone/>
            </a:pPr>
            <a:r>
              <a:rPr lang="en-US" sz="1400" dirty="0">
                <a:solidFill>
                  <a:srgbClr val="00B050"/>
                </a:solidFill>
                <a:latin typeface="Arial Rounded MT Bold" pitchFamily="34" charset="0"/>
              </a:rPr>
              <a:t>the basic factors influencing the 'customer satisfaction’. Thus, by</a:t>
            </a:r>
          </a:p>
          <a:p>
            <a:pPr>
              <a:buNone/>
            </a:pPr>
            <a:r>
              <a:rPr lang="en-US" sz="1400" dirty="0">
                <a:solidFill>
                  <a:srgbClr val="00B050"/>
                </a:solidFill>
                <a:latin typeface="Arial Rounded MT Bold" pitchFamily="34" charset="0"/>
              </a:rPr>
              <a:t>achieving the 'customer satisfaction' we can make the customer</a:t>
            </a:r>
          </a:p>
          <a:p>
            <a:pPr>
              <a:buNone/>
            </a:pPr>
            <a:r>
              <a:rPr lang="en-US" sz="1400" dirty="0">
                <a:solidFill>
                  <a:srgbClr val="00B050"/>
                </a:solidFill>
                <a:latin typeface="Arial Rounded MT Bold" pitchFamily="34" charset="0"/>
              </a:rPr>
              <a:t>to stay and make them buy more products.</a:t>
            </a:r>
          </a:p>
          <a:p>
            <a:pPr>
              <a:buNone/>
            </a:pPr>
            <a:r>
              <a:rPr lang="en-US" sz="1400" dirty="0">
                <a:solidFill>
                  <a:srgbClr val="00B050"/>
                </a:solidFill>
                <a:latin typeface="Arial Rounded MT Bold" pitchFamily="34" charset="0"/>
              </a:rPr>
              <a:t>So we will do the following Analysis in 5 parts. We will use</a:t>
            </a:r>
          </a:p>
          <a:p>
            <a:pPr>
              <a:buNone/>
            </a:pPr>
            <a:r>
              <a:rPr lang="en-US" sz="1400" dirty="0">
                <a:solidFill>
                  <a:srgbClr val="00B050"/>
                </a:solidFill>
                <a:latin typeface="Arial Rounded MT Bold" pitchFamily="34" charset="0"/>
              </a:rPr>
              <a:t>different parts of the given data-set to help us find the customer</a:t>
            </a:r>
          </a:p>
          <a:p>
            <a:pPr>
              <a:buNone/>
            </a:pPr>
            <a:r>
              <a:rPr lang="en-US" sz="1400" dirty="0">
                <a:solidFill>
                  <a:srgbClr val="00B050"/>
                </a:solidFill>
                <a:latin typeface="Arial Rounded MT Bold" pitchFamily="34" charset="0"/>
              </a:rPr>
              <a:t>retention factors.</a:t>
            </a:r>
            <a:endParaRPr sz="1400">
              <a:solidFill>
                <a:srgbClr val="00B050"/>
              </a:solidFill>
              <a:latin typeface="Arial Rounded MT Bold" pitchFamily="34" charset="0"/>
            </a:endParaRPr>
          </a:p>
        </p:txBody>
      </p:sp>
      <p:sp>
        <p:nvSpPr>
          <p:cNvPr id="132" name="Google Shape;13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grpSp>
        <p:nvGrpSpPr>
          <p:cNvPr id="2" name="Google Shape;142;p18"/>
          <p:cNvGrpSpPr/>
          <p:nvPr/>
        </p:nvGrpSpPr>
        <p:grpSpPr>
          <a:xfrm rot="-587346">
            <a:off x="273315" y="701960"/>
            <a:ext cx="759491" cy="759448"/>
            <a:chOff x="576250" y="4319400"/>
            <a:chExt cx="442075" cy="442050"/>
          </a:xfrm>
        </p:grpSpPr>
        <p:sp>
          <p:nvSpPr>
            <p:cNvPr id="6"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8;p18"/>
          <p:cNvSpPr/>
          <p:nvPr/>
        </p:nvSpPr>
        <p:spPr>
          <a:xfrm rot="2697278">
            <a:off x="1369635" y="93669"/>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p18"/>
          <p:cNvSpPr/>
          <p:nvPr/>
        </p:nvSpPr>
        <p:spPr>
          <a:xfrm>
            <a:off x="1285852" y="500048"/>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ctrTitle" idx="4294967295"/>
          </p:nvPr>
        </p:nvSpPr>
        <p:spPr>
          <a:xfrm>
            <a:off x="928662" y="3500444"/>
            <a:ext cx="5238600" cy="1159800"/>
          </a:xfrm>
          <a:prstGeom prst="rect">
            <a:avLst/>
          </a:prstGeom>
        </p:spPr>
        <p:txBody>
          <a:bodyPr spcFirstLastPara="1" wrap="square" lIns="0" tIns="0" rIns="0" bIns="0" anchor="b" anchorCtr="0">
            <a:noAutofit/>
          </a:bodyPr>
          <a:lstStyle/>
          <a:p>
            <a:pPr lvl="0"/>
            <a:r>
              <a:rPr lang="en-US" sz="7200" dirty="0">
                <a:solidFill>
                  <a:srgbClr val="FFC000"/>
                </a:solidFill>
              </a:rPr>
              <a:t>Exploratory Data-Analysis</a:t>
            </a:r>
            <a:endParaRPr sz="7200">
              <a:solidFill>
                <a:srgbClr val="FFC000"/>
              </a:solidFill>
            </a:endParaRPr>
          </a:p>
        </p:txBody>
      </p:sp>
      <p:grpSp>
        <p:nvGrpSpPr>
          <p:cNvPr id="139" name="Google Shape;139;p18"/>
          <p:cNvGrpSpPr/>
          <p:nvPr/>
        </p:nvGrpSpPr>
        <p:grpSpPr>
          <a:xfrm>
            <a:off x="6460101" y="522867"/>
            <a:ext cx="1847361" cy="1847352"/>
            <a:chOff x="6643075" y="3664250"/>
            <a:chExt cx="407950" cy="407975"/>
          </a:xfrm>
        </p:grpSpPr>
        <p:sp>
          <p:nvSpPr>
            <p:cNvPr id="140"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18"/>
          <p:cNvGrpSpPr/>
          <p:nvPr/>
        </p:nvGrpSpPr>
        <p:grpSpPr>
          <a:xfrm rot="-587346">
            <a:off x="6351438" y="2610506"/>
            <a:ext cx="759491" cy="759448"/>
            <a:chOff x="576250" y="4319400"/>
            <a:chExt cx="442075" cy="442050"/>
          </a:xfrm>
        </p:grpSpPr>
        <p:sp>
          <p:nvSpPr>
            <p:cNvPr id="143"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8"/>
          <p:cNvSpPr/>
          <p:nvPr/>
        </p:nvSpPr>
        <p:spPr>
          <a:xfrm>
            <a:off x="6018280" y="949335"/>
            <a:ext cx="288731" cy="27569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1280082">
            <a:off x="5818215" y="1780979"/>
            <a:ext cx="175576" cy="16770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pPr marL="0" lvl="0" indent="0" algn="r" rtl="0">
                <a:spcBef>
                  <a:spcPts val="0"/>
                </a:spcBef>
                <a:spcAft>
                  <a:spcPts val="0"/>
                </a:spcAft>
                <a:buNone/>
              </a:pPr>
              <a:t>11</a:t>
            </a:fld>
            <a:endParaRPr>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10" name="Rectangle 9"/>
          <p:cNvSpPr/>
          <p:nvPr/>
        </p:nvSpPr>
        <p:spPr>
          <a:xfrm>
            <a:off x="428596" y="642924"/>
            <a:ext cx="8358246" cy="375487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3200" dirty="0">
                <a:solidFill>
                  <a:srgbClr val="FFC000"/>
                </a:solidFill>
                <a:latin typeface="Arial Rounded MT Bold" pitchFamily="34" charset="0"/>
              </a:rPr>
              <a:t>We will divide the given data</a:t>
            </a:r>
          </a:p>
          <a:p>
            <a:r>
              <a:rPr lang="en-US" sz="3200" dirty="0">
                <a:solidFill>
                  <a:srgbClr val="FFC000"/>
                </a:solidFill>
                <a:latin typeface="Arial Rounded MT Bold" pitchFamily="34" charset="0"/>
              </a:rPr>
              <a:t>1.Part-1 will be </a:t>
            </a:r>
            <a:r>
              <a:rPr lang="en-US" sz="3200" dirty="0" err="1">
                <a:solidFill>
                  <a:srgbClr val="FFC000"/>
                </a:solidFill>
                <a:latin typeface="Arial Rounded MT Bold" pitchFamily="34" charset="0"/>
              </a:rPr>
              <a:t>informaiton</a:t>
            </a:r>
            <a:r>
              <a:rPr lang="en-US" sz="3200" dirty="0">
                <a:solidFill>
                  <a:srgbClr val="FFC000"/>
                </a:solidFill>
                <a:latin typeface="Arial Rounded MT Bold" pitchFamily="34" charset="0"/>
              </a:rPr>
              <a:t> about the </a:t>
            </a:r>
            <a:r>
              <a:rPr lang="en-US" sz="3200" dirty="0" err="1">
                <a:solidFill>
                  <a:srgbClr val="FFC000"/>
                </a:solidFill>
                <a:latin typeface="Arial Rounded MT Bold" pitchFamily="34" charset="0"/>
              </a:rPr>
              <a:t>cutomer</a:t>
            </a:r>
            <a:r>
              <a:rPr lang="en-US" sz="3200" dirty="0">
                <a:solidFill>
                  <a:srgbClr val="FFC000"/>
                </a:solidFill>
                <a:latin typeface="Arial Rounded MT Bold" pitchFamily="34" charset="0"/>
              </a:rPr>
              <a:t>.</a:t>
            </a:r>
          </a:p>
          <a:p>
            <a:r>
              <a:rPr lang="en-US" sz="3200" dirty="0">
                <a:solidFill>
                  <a:srgbClr val="FFC000"/>
                </a:solidFill>
                <a:latin typeface="Arial Rounded MT Bold" pitchFamily="34" charset="0"/>
              </a:rPr>
              <a:t>2.Part-2 will be Utilitarian Value.</a:t>
            </a:r>
          </a:p>
          <a:p>
            <a:r>
              <a:rPr lang="en-US" sz="3200" dirty="0">
                <a:solidFill>
                  <a:srgbClr val="FFC000"/>
                </a:solidFill>
                <a:latin typeface="Arial Rounded MT Bold" pitchFamily="34" charset="0"/>
              </a:rPr>
              <a:t>3.Part-3 will be Hedonic Value.</a:t>
            </a:r>
          </a:p>
          <a:p>
            <a:r>
              <a:rPr lang="en-US" sz="3200" dirty="0">
                <a:solidFill>
                  <a:srgbClr val="FFC000"/>
                </a:solidFill>
                <a:latin typeface="Arial Rounded MT Bold" pitchFamily="34" charset="0"/>
              </a:rPr>
              <a:t>4.Part-4 will be </a:t>
            </a:r>
            <a:r>
              <a:rPr lang="en-US" sz="3200" dirty="0" err="1">
                <a:solidFill>
                  <a:srgbClr val="FFC000"/>
                </a:solidFill>
                <a:latin typeface="Arial Rounded MT Bold" pitchFamily="34" charset="0"/>
              </a:rPr>
              <a:t>Precieved</a:t>
            </a:r>
            <a:r>
              <a:rPr lang="en-US" sz="3200" dirty="0">
                <a:solidFill>
                  <a:srgbClr val="FFC000"/>
                </a:solidFill>
                <a:latin typeface="Arial Rounded MT Bold" pitchFamily="34" charset="0"/>
              </a:rPr>
              <a:t> Risk.</a:t>
            </a:r>
          </a:p>
          <a:p>
            <a:r>
              <a:rPr lang="en-US" sz="3200" dirty="0">
                <a:solidFill>
                  <a:srgbClr val="FFC000"/>
                </a:solidFill>
                <a:latin typeface="Arial Rounded MT Bold" pitchFamily="34" charset="0"/>
              </a:rPr>
              <a:t>5.Part-5 will be Customer Experience.</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20"/>
          <p:cNvSpPr txBox="1">
            <a:spLocks noGrp="1"/>
          </p:cNvSpPr>
          <p:nvPr>
            <p:ph type="body" idx="1"/>
          </p:nvPr>
        </p:nvSpPr>
        <p:spPr>
          <a:xfrm>
            <a:off x="428596" y="857238"/>
            <a:ext cx="4000528" cy="3158428"/>
          </a:xfrm>
          <a:prstGeom prst="rect">
            <a:avLst/>
          </a:prstGeom>
        </p:spPr>
        <p:style>
          <a:lnRef idx="2">
            <a:schemeClr val="accent6"/>
          </a:lnRef>
          <a:fillRef idx="1">
            <a:schemeClr val="lt1"/>
          </a:fillRef>
          <a:effectRef idx="0">
            <a:schemeClr val="accent6"/>
          </a:effectRef>
          <a:fontRef idx="minor">
            <a:schemeClr val="dk1"/>
          </a:fontRef>
        </p:style>
        <p:txBody>
          <a:bodyPr spcFirstLastPara="1" wrap="square" lIns="0" tIns="0" rIns="0" bIns="0" anchor="t" anchorCtr="0">
            <a:noAutofit/>
          </a:bodyPr>
          <a:lstStyle/>
          <a:p>
            <a:endParaRPr lang="en-US" dirty="0"/>
          </a:p>
          <a:p>
            <a:pPr>
              <a:buNone/>
            </a:pPr>
            <a:r>
              <a:rPr lang="en-US" dirty="0">
                <a:solidFill>
                  <a:srgbClr val="00B050"/>
                </a:solidFill>
              </a:rPr>
              <a:t>PART-1</a:t>
            </a:r>
          </a:p>
          <a:p>
            <a:pPr>
              <a:buNone/>
            </a:pPr>
            <a:endParaRPr lang="en-US" dirty="0">
              <a:solidFill>
                <a:srgbClr val="00B050"/>
              </a:solidFill>
            </a:endParaRPr>
          </a:p>
          <a:p>
            <a:pPr>
              <a:buNone/>
            </a:pPr>
            <a:r>
              <a:rPr lang="en-US" dirty="0">
                <a:solidFill>
                  <a:srgbClr val="00B050"/>
                </a:solidFill>
              </a:rPr>
              <a:t>CUSTOMER INFORMATION</a:t>
            </a:r>
          </a:p>
          <a:p>
            <a:pPr>
              <a:buNone/>
            </a:pPr>
            <a:r>
              <a:rPr lang="en-US" dirty="0">
                <a:solidFill>
                  <a:srgbClr val="00B050"/>
                </a:solidFill>
              </a:rPr>
              <a:t>1. </a:t>
            </a:r>
            <a:r>
              <a:rPr lang="en-US" dirty="0" err="1">
                <a:solidFill>
                  <a:srgbClr val="00B050"/>
                </a:solidFill>
              </a:rPr>
              <a:t>Visualising</a:t>
            </a:r>
            <a:r>
              <a:rPr lang="en-US" dirty="0">
                <a:solidFill>
                  <a:srgbClr val="00B050"/>
                </a:solidFill>
              </a:rPr>
              <a:t> the Gender of respondent</a:t>
            </a:r>
          </a:p>
          <a:p>
            <a:pPr>
              <a:buNone/>
            </a:pPr>
            <a:r>
              <a:rPr lang="en-US" dirty="0">
                <a:solidFill>
                  <a:srgbClr val="00B050"/>
                </a:solidFill>
              </a:rPr>
              <a:t>Female 181</a:t>
            </a:r>
          </a:p>
          <a:p>
            <a:pPr>
              <a:buNone/>
            </a:pPr>
            <a:r>
              <a:rPr lang="en-US" dirty="0">
                <a:solidFill>
                  <a:srgbClr val="00B050"/>
                </a:solidFill>
              </a:rPr>
              <a:t>Male 88</a:t>
            </a:r>
          </a:p>
          <a:p>
            <a:pPr>
              <a:buNone/>
            </a:pPr>
            <a:endParaRPr lang="en-US" dirty="0">
              <a:solidFill>
                <a:srgbClr val="00B050"/>
              </a:solidFill>
            </a:endParaRPr>
          </a:p>
          <a:p>
            <a:pPr>
              <a:buNone/>
            </a:pPr>
            <a:r>
              <a:rPr lang="en-US" dirty="0">
                <a:solidFill>
                  <a:srgbClr val="00B050"/>
                </a:solidFill>
              </a:rPr>
              <a:t>Name: 1Gender of respondent</a:t>
            </a:r>
          </a:p>
        </p:txBody>
      </p:sp>
      <p:sp>
        <p:nvSpPr>
          <p:cNvPr id="168" name="Google Shape;168;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pic>
        <p:nvPicPr>
          <p:cNvPr id="9" name="Picture 8" descr="1.png"/>
          <p:cNvPicPr>
            <a:picLocks noChangeAspect="1"/>
          </p:cNvPicPr>
          <p:nvPr/>
        </p:nvPicPr>
        <p:blipFill>
          <a:blip r:embed="rId3"/>
          <a:stretch>
            <a:fillRect/>
          </a:stretch>
        </p:blipFill>
        <p:spPr>
          <a:xfrm>
            <a:off x="5000628" y="714362"/>
            <a:ext cx="3377208" cy="326132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1.1.JPG"/>
          <p:cNvPicPr>
            <a:picLocks noChangeAspect="1"/>
          </p:cNvPicPr>
          <p:nvPr/>
        </p:nvPicPr>
        <p:blipFill>
          <a:blip r:embed="rId2"/>
          <a:stretch>
            <a:fillRect/>
          </a:stretch>
        </p:blipFill>
        <p:spPr>
          <a:xfrm>
            <a:off x="1214414" y="0"/>
            <a:ext cx="4709160" cy="5044440"/>
          </a:xfrm>
          <a:prstGeom prst="rect">
            <a:avLst/>
          </a:prstGeom>
        </p:spPr>
      </p:pic>
      <p:grpSp>
        <p:nvGrpSpPr>
          <p:cNvPr id="12" name="Google Shape;139;p18"/>
          <p:cNvGrpSpPr/>
          <p:nvPr/>
        </p:nvGrpSpPr>
        <p:grpSpPr>
          <a:xfrm>
            <a:off x="6929454" y="428610"/>
            <a:ext cx="1847361" cy="1847352"/>
            <a:chOff x="6643075" y="3664250"/>
            <a:chExt cx="407950" cy="407975"/>
          </a:xfrm>
        </p:grpSpPr>
        <p:sp>
          <p:nvSpPr>
            <p:cNvPr id="13"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42;p18"/>
          <p:cNvGrpSpPr/>
          <p:nvPr/>
        </p:nvGrpSpPr>
        <p:grpSpPr>
          <a:xfrm rot="-587346">
            <a:off x="7202801" y="2987977"/>
            <a:ext cx="759491" cy="759448"/>
            <a:chOff x="576250" y="4319400"/>
            <a:chExt cx="442075" cy="442050"/>
          </a:xfrm>
        </p:grpSpPr>
        <p:sp>
          <p:nvSpPr>
            <p:cNvPr id="18"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JPG"/>
          <p:cNvPicPr>
            <a:picLocks noChangeAspect="1"/>
          </p:cNvPicPr>
          <p:nvPr/>
        </p:nvPicPr>
        <p:blipFill>
          <a:blip r:embed="rId2"/>
          <a:stretch>
            <a:fillRect/>
          </a:stretch>
        </p:blipFill>
        <p:spPr>
          <a:xfrm>
            <a:off x="1285852" y="0"/>
            <a:ext cx="4762500"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JPG"/>
          <p:cNvPicPr>
            <a:picLocks noChangeAspect="1"/>
          </p:cNvPicPr>
          <p:nvPr/>
        </p:nvPicPr>
        <p:blipFill>
          <a:blip r:embed="rId2"/>
          <a:stretch>
            <a:fillRect/>
          </a:stretch>
        </p:blipFill>
        <p:spPr>
          <a:xfrm>
            <a:off x="2720225" y="0"/>
            <a:ext cx="3703550"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JPG"/>
          <p:cNvPicPr>
            <a:picLocks noChangeAspect="1"/>
          </p:cNvPicPr>
          <p:nvPr/>
        </p:nvPicPr>
        <p:blipFill>
          <a:blip r:embed="rId2"/>
          <a:stretch>
            <a:fillRect/>
          </a:stretch>
        </p:blipFill>
        <p:spPr>
          <a:xfrm>
            <a:off x="2733793" y="0"/>
            <a:ext cx="3676414"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JPG"/>
          <p:cNvPicPr>
            <a:picLocks noChangeAspect="1"/>
          </p:cNvPicPr>
          <p:nvPr/>
        </p:nvPicPr>
        <p:blipFill>
          <a:blip r:embed="rId2"/>
          <a:stretch>
            <a:fillRect/>
          </a:stretch>
        </p:blipFill>
        <p:spPr>
          <a:xfrm>
            <a:off x="2774908" y="0"/>
            <a:ext cx="3594184"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714362"/>
            <a:ext cx="8001056" cy="397031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200" dirty="0">
                <a:solidFill>
                  <a:srgbClr val="00B050"/>
                </a:solidFill>
                <a:latin typeface="Arial Rounded MT Bold" pitchFamily="34" charset="0"/>
              </a:rPr>
              <a:t>OBSERVATION ON CUSTOMER INFO:</a:t>
            </a:r>
          </a:p>
          <a:p>
            <a:endParaRPr lang="en-US" sz="1200" dirty="0">
              <a:solidFill>
                <a:srgbClr val="00B050"/>
              </a:solidFill>
              <a:latin typeface="Arial Rounded MT Bold" pitchFamily="34" charset="0"/>
            </a:endParaRPr>
          </a:p>
          <a:p>
            <a:r>
              <a:rPr lang="en-US" sz="1200" dirty="0">
                <a:solidFill>
                  <a:srgbClr val="00B050"/>
                </a:solidFill>
                <a:latin typeface="Arial Rounded MT Bold" pitchFamily="34" charset="0"/>
              </a:rPr>
              <a:t>1. Out of the entire participant around 67.3 %( 181 members) are women and 32.7 %( 88 members) are men.</a:t>
            </a:r>
          </a:p>
          <a:p>
            <a:r>
              <a:rPr lang="en-US" sz="1200" dirty="0">
                <a:solidFill>
                  <a:srgbClr val="00B050"/>
                </a:solidFill>
                <a:latin typeface="Arial Rounded MT Bold" pitchFamily="34" charset="0"/>
              </a:rPr>
              <a:t>2. 80% (230 members) of the total participants are between the age group of 21-50 years, in which 21-30 years are 79 members, 31-40 years are 81 members and 41-50 years are 70 members.</a:t>
            </a:r>
          </a:p>
          <a:p>
            <a:r>
              <a:rPr lang="en-US" sz="1200" dirty="0">
                <a:solidFill>
                  <a:srgbClr val="00B050"/>
                </a:solidFill>
                <a:latin typeface="Arial Rounded MT Bold" pitchFamily="34" charset="0"/>
              </a:rPr>
              <a:t>3. Participants from Delhi, </a:t>
            </a:r>
            <a:r>
              <a:rPr lang="en-US" sz="1200" dirty="0" err="1">
                <a:solidFill>
                  <a:srgbClr val="00B050"/>
                </a:solidFill>
                <a:latin typeface="Arial Rounded MT Bold" pitchFamily="34" charset="0"/>
              </a:rPr>
              <a:t>Noida</a:t>
            </a:r>
            <a:r>
              <a:rPr lang="en-US" sz="1200" dirty="0">
                <a:solidFill>
                  <a:srgbClr val="00B050"/>
                </a:solidFill>
                <a:latin typeface="Arial Rounded MT Bold" pitchFamily="34" charset="0"/>
              </a:rPr>
              <a:t>, Greater </a:t>
            </a:r>
            <a:r>
              <a:rPr lang="en-US" sz="1200" dirty="0" err="1">
                <a:solidFill>
                  <a:srgbClr val="00B050"/>
                </a:solidFill>
                <a:latin typeface="Arial Rounded MT Bold" pitchFamily="34" charset="0"/>
              </a:rPr>
              <a:t>Noida</a:t>
            </a:r>
            <a:r>
              <a:rPr lang="en-US" sz="1200" dirty="0">
                <a:solidFill>
                  <a:srgbClr val="00B050"/>
                </a:solidFill>
                <a:latin typeface="Arial Rounded MT Bold" pitchFamily="34" charset="0"/>
              </a:rPr>
              <a:t> and Bangalore seem to be shopping in higher range when considered to other cities included for the survey. This may be due to the fact that many companies and colleges are around this area.</a:t>
            </a:r>
          </a:p>
          <a:p>
            <a:r>
              <a:rPr lang="en-US" sz="1200" dirty="0">
                <a:solidFill>
                  <a:srgbClr val="00B050"/>
                </a:solidFill>
                <a:latin typeface="Arial Rounded MT Bold" pitchFamily="34" charset="0"/>
              </a:rPr>
              <a:t>4. Around 65% of the total participants are shopping online for more than 3 years.</a:t>
            </a:r>
          </a:p>
          <a:p>
            <a:r>
              <a:rPr lang="en-US" sz="1200" dirty="0">
                <a:solidFill>
                  <a:srgbClr val="00B050"/>
                </a:solidFill>
                <a:latin typeface="Arial Rounded MT Bold" pitchFamily="34" charset="0"/>
              </a:rPr>
              <a:t>5. Major part of the customers seems to be shopping less than 10 times a year.</a:t>
            </a:r>
          </a:p>
          <a:p>
            <a:r>
              <a:rPr lang="en-US" sz="1200" dirty="0">
                <a:solidFill>
                  <a:srgbClr val="00B050"/>
                </a:solidFill>
                <a:latin typeface="Arial Rounded MT Bold" pitchFamily="34" charset="0"/>
              </a:rPr>
              <a:t>6. Most of the customers seem to be using Smart Phone and Mobile Internet for shopping. This means the E-commerce website should be compatible in all kinds of smart phone browsers to attract a lot more customers.</a:t>
            </a:r>
          </a:p>
          <a:p>
            <a:r>
              <a:rPr lang="en-US" sz="1200" dirty="0">
                <a:solidFill>
                  <a:srgbClr val="00B050"/>
                </a:solidFill>
                <a:latin typeface="Arial Rounded MT Bold" pitchFamily="34" charset="0"/>
              </a:rPr>
              <a:t>7. Many used search engine to find their favorite online store, which means the E-commerce website should be search engine optimized on all times.</a:t>
            </a:r>
          </a:p>
          <a:p>
            <a:r>
              <a:rPr lang="en-US" sz="1200" dirty="0">
                <a:solidFill>
                  <a:srgbClr val="00B050"/>
                </a:solidFill>
                <a:latin typeface="Arial Rounded MT Bold" pitchFamily="34" charset="0"/>
              </a:rPr>
              <a:t>8. Also after the search engine, E-commerce application seems to be the second favorite mode of logging in to the website. This means the application should be server and software supported at all times.</a:t>
            </a:r>
          </a:p>
          <a:p>
            <a:r>
              <a:rPr lang="en-US" sz="1200" dirty="0">
                <a:solidFill>
                  <a:srgbClr val="00B050"/>
                </a:solidFill>
                <a:latin typeface="Arial Rounded MT Bold" pitchFamily="34" charset="0"/>
              </a:rPr>
              <a:t>9. Most of the participants seem to be spending an average of more than 15mins in the website for shopping.</a:t>
            </a:r>
          </a:p>
          <a:p>
            <a:r>
              <a:rPr lang="en-US" sz="1200" dirty="0">
                <a:solidFill>
                  <a:srgbClr val="00B050"/>
                </a:solidFill>
                <a:latin typeface="Arial Rounded MT Bold" pitchFamily="34" charset="0"/>
              </a:rPr>
              <a:t>10. Most participants desire to pay via Credit/ Debit cards while shopping online.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CAF7-6BF3-414A-AA47-BCD26CA79516}"/>
              </a:ext>
            </a:extLst>
          </p:cNvPr>
          <p:cNvSpPr>
            <a:spLocks noGrp="1"/>
          </p:cNvSpPr>
          <p:nvPr>
            <p:ph type="title"/>
          </p:nvPr>
        </p:nvSpPr>
        <p:spPr/>
        <p:txBody>
          <a:bodyPr/>
          <a:lstStyle/>
          <a:p>
            <a:r>
              <a:rPr lang="en-US" dirty="0"/>
              <a:t>TABLE OF CONTENTS    </a:t>
            </a:r>
          </a:p>
        </p:txBody>
      </p:sp>
      <p:sp>
        <p:nvSpPr>
          <p:cNvPr id="3" name="Text Placeholder 2">
            <a:extLst>
              <a:ext uri="{FF2B5EF4-FFF2-40B4-BE49-F238E27FC236}">
                <a16:creationId xmlns:a16="http://schemas.microsoft.com/office/drawing/2014/main" id="{34FDCC28-802A-4E79-8EA4-83CFE9A130E8}"/>
              </a:ext>
            </a:extLst>
          </p:cNvPr>
          <p:cNvSpPr>
            <a:spLocks noGrp="1"/>
          </p:cNvSpPr>
          <p:nvPr>
            <p:ph type="body" idx="1"/>
          </p:nvPr>
        </p:nvSpPr>
        <p:spPr/>
        <p:txBody>
          <a:bodyPr/>
          <a:lstStyle/>
          <a:p>
            <a:r>
              <a:rPr lang="en-GB" dirty="0"/>
              <a:t>Importing python library file</a:t>
            </a:r>
          </a:p>
          <a:p>
            <a:pPr>
              <a:lnSpc>
                <a:spcPct val="114999"/>
              </a:lnSpc>
            </a:pPr>
            <a:endParaRPr lang="en-GB" dirty="0"/>
          </a:p>
          <a:p>
            <a:pPr>
              <a:lnSpc>
                <a:spcPct val="114999"/>
              </a:lnSpc>
            </a:pPr>
            <a:endParaRPr lang="en-GB" dirty="0"/>
          </a:p>
        </p:txBody>
      </p:sp>
      <p:sp>
        <p:nvSpPr>
          <p:cNvPr id="4" name="Slide Number Placeholder 3">
            <a:extLst>
              <a:ext uri="{FF2B5EF4-FFF2-40B4-BE49-F238E27FC236}">
                <a16:creationId xmlns:a16="http://schemas.microsoft.com/office/drawing/2014/main" id="{55E58561-FC21-4463-968F-DAF82415F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lang="en"/>
          </a:p>
        </p:txBody>
      </p:sp>
      <p:pic>
        <p:nvPicPr>
          <p:cNvPr id="5" name="Picture 5" descr="Graphical user interface, text, application, email&#10;&#10;Description automatically generated">
            <a:extLst>
              <a:ext uri="{FF2B5EF4-FFF2-40B4-BE49-F238E27FC236}">
                <a16:creationId xmlns:a16="http://schemas.microsoft.com/office/drawing/2014/main" id="{FFA1D11F-9B28-44A6-98D1-F44EBE2A01B9}"/>
              </a:ext>
            </a:extLst>
          </p:cNvPr>
          <p:cNvPicPr>
            <a:picLocks noChangeAspect="1"/>
          </p:cNvPicPr>
          <p:nvPr/>
        </p:nvPicPr>
        <p:blipFill>
          <a:blip r:embed="rId2"/>
          <a:stretch>
            <a:fillRect/>
          </a:stretch>
        </p:blipFill>
        <p:spPr>
          <a:xfrm>
            <a:off x="1291806" y="2178008"/>
            <a:ext cx="6829963" cy="2696080"/>
          </a:xfrm>
          <a:prstGeom prst="rect">
            <a:avLst/>
          </a:prstGeom>
        </p:spPr>
      </p:pic>
    </p:spTree>
    <p:extLst>
      <p:ext uri="{BB962C8B-B14F-4D97-AF65-F5344CB8AC3E}">
        <p14:creationId xmlns:p14="http://schemas.microsoft.com/office/powerpoint/2010/main" val="213760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1.JPG"/>
          <p:cNvPicPr>
            <a:picLocks noChangeAspect="1"/>
          </p:cNvPicPr>
          <p:nvPr/>
        </p:nvPicPr>
        <p:blipFill>
          <a:blip r:embed="rId2"/>
          <a:stretch>
            <a:fillRect/>
          </a:stretch>
        </p:blipFill>
        <p:spPr>
          <a:xfrm>
            <a:off x="857224" y="642924"/>
            <a:ext cx="5429899" cy="4357700"/>
          </a:xfrm>
          <a:prstGeom prst="rect">
            <a:avLst/>
          </a:prstGeom>
        </p:spPr>
      </p:pic>
      <p:sp>
        <p:nvSpPr>
          <p:cNvPr id="3" name="Rectangle 2"/>
          <p:cNvSpPr/>
          <p:nvPr/>
        </p:nvSpPr>
        <p:spPr>
          <a:xfrm>
            <a:off x="2285984" y="285734"/>
            <a:ext cx="2771913" cy="307777"/>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dirty="0">
                <a:solidFill>
                  <a:srgbClr val="00B050"/>
                </a:solidFill>
                <a:latin typeface="Arial Rounded MT Bold" pitchFamily="34" charset="0"/>
              </a:rPr>
              <a:t>PART-2: UTILITARIAN VALUE</a:t>
            </a:r>
          </a:p>
        </p:txBody>
      </p:sp>
      <p:grpSp>
        <p:nvGrpSpPr>
          <p:cNvPr id="4" name="Google Shape;139;p18"/>
          <p:cNvGrpSpPr/>
          <p:nvPr/>
        </p:nvGrpSpPr>
        <p:grpSpPr>
          <a:xfrm>
            <a:off x="6929454" y="428610"/>
            <a:ext cx="1847361" cy="1847352"/>
            <a:chOff x="6643075" y="3664250"/>
            <a:chExt cx="407950" cy="407975"/>
          </a:xfrm>
        </p:grpSpPr>
        <p:sp>
          <p:nvSpPr>
            <p:cNvPr id="5"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2;p18"/>
          <p:cNvGrpSpPr/>
          <p:nvPr/>
        </p:nvGrpSpPr>
        <p:grpSpPr>
          <a:xfrm rot="-587346">
            <a:off x="7202801" y="2987977"/>
            <a:ext cx="759491" cy="759448"/>
            <a:chOff x="576250" y="4319400"/>
            <a:chExt cx="442075" cy="442050"/>
          </a:xfrm>
        </p:grpSpPr>
        <p:sp>
          <p:nvSpPr>
            <p:cNvPr id="10"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JPG"/>
          <p:cNvPicPr>
            <a:picLocks noChangeAspect="1"/>
          </p:cNvPicPr>
          <p:nvPr/>
        </p:nvPicPr>
        <p:blipFill>
          <a:blip r:embed="rId2"/>
          <a:stretch>
            <a:fillRect/>
          </a:stretch>
        </p:blipFill>
        <p:spPr>
          <a:xfrm>
            <a:off x="2789570" y="0"/>
            <a:ext cx="3564859"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3.JPG"/>
          <p:cNvPicPr>
            <a:picLocks noChangeAspect="1"/>
          </p:cNvPicPr>
          <p:nvPr/>
        </p:nvPicPr>
        <p:blipFill>
          <a:blip r:embed="rId2"/>
          <a:stretch>
            <a:fillRect/>
          </a:stretch>
        </p:blipFill>
        <p:spPr>
          <a:xfrm>
            <a:off x="2791557" y="0"/>
            <a:ext cx="3560885"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4.JPG"/>
          <p:cNvPicPr>
            <a:picLocks noChangeAspect="1"/>
          </p:cNvPicPr>
          <p:nvPr/>
        </p:nvPicPr>
        <p:blipFill>
          <a:blip r:embed="rId2"/>
          <a:stretch>
            <a:fillRect/>
          </a:stretch>
        </p:blipFill>
        <p:spPr>
          <a:xfrm>
            <a:off x="2719641" y="0"/>
            <a:ext cx="3704718"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JPG"/>
          <p:cNvPicPr>
            <a:picLocks noChangeAspect="1"/>
          </p:cNvPicPr>
          <p:nvPr/>
        </p:nvPicPr>
        <p:blipFill>
          <a:blip r:embed="rId2"/>
          <a:stretch>
            <a:fillRect/>
          </a:stretch>
        </p:blipFill>
        <p:spPr>
          <a:xfrm>
            <a:off x="2806405" y="0"/>
            <a:ext cx="3531189"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6.JPG"/>
          <p:cNvPicPr>
            <a:picLocks noChangeAspect="1"/>
          </p:cNvPicPr>
          <p:nvPr/>
        </p:nvPicPr>
        <p:blipFill>
          <a:blip r:embed="rId2"/>
          <a:stretch>
            <a:fillRect/>
          </a:stretch>
        </p:blipFill>
        <p:spPr>
          <a:xfrm>
            <a:off x="2779305" y="0"/>
            <a:ext cx="3585390"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7.JPG"/>
          <p:cNvPicPr>
            <a:picLocks noChangeAspect="1"/>
          </p:cNvPicPr>
          <p:nvPr/>
        </p:nvPicPr>
        <p:blipFill>
          <a:blip r:embed="rId2"/>
          <a:stretch>
            <a:fillRect/>
          </a:stretch>
        </p:blipFill>
        <p:spPr>
          <a:xfrm>
            <a:off x="2745556" y="0"/>
            <a:ext cx="3652887"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7.JPG"/>
          <p:cNvPicPr>
            <a:picLocks noChangeAspect="1"/>
          </p:cNvPicPr>
          <p:nvPr/>
        </p:nvPicPr>
        <p:blipFill>
          <a:blip r:embed="rId2"/>
          <a:stretch>
            <a:fillRect/>
          </a:stretch>
        </p:blipFill>
        <p:spPr>
          <a:xfrm>
            <a:off x="2745556" y="0"/>
            <a:ext cx="3652887"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JPG"/>
          <p:cNvPicPr>
            <a:picLocks noChangeAspect="1"/>
          </p:cNvPicPr>
          <p:nvPr/>
        </p:nvPicPr>
        <p:blipFill>
          <a:blip r:embed="rId2"/>
          <a:stretch>
            <a:fillRect/>
          </a:stretch>
        </p:blipFill>
        <p:spPr>
          <a:xfrm>
            <a:off x="2071670" y="0"/>
            <a:ext cx="3566619"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785800"/>
            <a:ext cx="8572560" cy="36009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200" dirty="0">
                <a:solidFill>
                  <a:srgbClr val="00B050"/>
                </a:solidFill>
                <a:latin typeface="Arial Rounded MT Bold" pitchFamily="34" charset="0"/>
              </a:rPr>
              <a:t>OBSERVATION ON UTILITARIAN VALUES:</a:t>
            </a:r>
          </a:p>
          <a:p>
            <a:r>
              <a:rPr lang="en-US" sz="1200" dirty="0">
                <a:solidFill>
                  <a:srgbClr val="00B050"/>
                </a:solidFill>
                <a:latin typeface="Arial Rounded MT Bold" pitchFamily="34" charset="0"/>
              </a:rPr>
              <a:t>1. Most of the participants strongly agree that the content on the website must be easy to read and understand.</a:t>
            </a:r>
          </a:p>
          <a:p>
            <a:r>
              <a:rPr lang="en-US" sz="1200" dirty="0">
                <a:solidFill>
                  <a:srgbClr val="00B050"/>
                </a:solidFill>
                <a:latin typeface="Arial Rounded MT Bold" pitchFamily="34" charset="0"/>
              </a:rPr>
              <a:t>2. Around 80% of the total customer strongly agrees that the information on similar product to the one highlighted is important for product comparison.</a:t>
            </a:r>
          </a:p>
          <a:p>
            <a:r>
              <a:rPr lang="en-US" sz="1200" dirty="0">
                <a:solidFill>
                  <a:srgbClr val="00B050"/>
                </a:solidFill>
                <a:latin typeface="Arial Rounded MT Bold" pitchFamily="34" charset="0"/>
              </a:rPr>
              <a:t>3. Most of the participants agree with the fact that provision of complete information on listed seller and product being offered is important for purchase decision.</a:t>
            </a:r>
          </a:p>
          <a:p>
            <a:r>
              <a:rPr lang="en-US" sz="1200" dirty="0">
                <a:solidFill>
                  <a:srgbClr val="00B050"/>
                </a:solidFill>
                <a:latin typeface="Arial Rounded MT Bold" pitchFamily="34" charset="0"/>
              </a:rPr>
              <a:t>4. Most of the customers expect that all relevant information on listed products must be stated clearly.</a:t>
            </a:r>
          </a:p>
          <a:p>
            <a:r>
              <a:rPr lang="en-US" sz="1200" dirty="0">
                <a:solidFill>
                  <a:srgbClr val="00B050"/>
                </a:solidFill>
                <a:latin typeface="Arial Rounded MT Bold" pitchFamily="34" charset="0"/>
              </a:rPr>
              <a:t>5. 90% of the customer expects a user friendly interface of the website along with ease of navigation; also they want the loading and processing speed to be less.</a:t>
            </a:r>
          </a:p>
          <a:p>
            <a:r>
              <a:rPr lang="en-US" sz="1200" dirty="0">
                <a:solidFill>
                  <a:srgbClr val="00B050"/>
                </a:solidFill>
                <a:latin typeface="Arial Rounded MT Bold" pitchFamily="34" charset="0"/>
              </a:rPr>
              <a:t>6. Most customers want many options for payment methods so </a:t>
            </a:r>
            <a:r>
              <a:rPr lang="en-US" sz="1200" dirty="0" err="1">
                <a:solidFill>
                  <a:srgbClr val="00B050"/>
                </a:solidFill>
                <a:latin typeface="Arial Rounded MT Bold" pitchFamily="34" charset="0"/>
              </a:rPr>
              <a:t>thatthey</a:t>
            </a:r>
            <a:r>
              <a:rPr lang="en-US" sz="1200" dirty="0">
                <a:solidFill>
                  <a:srgbClr val="00B050"/>
                </a:solidFill>
                <a:latin typeface="Arial Rounded MT Bold" pitchFamily="34" charset="0"/>
              </a:rPr>
              <a:t> can choose which is convenient them individually.</a:t>
            </a:r>
          </a:p>
          <a:p>
            <a:r>
              <a:rPr lang="en-US" sz="1200" dirty="0">
                <a:solidFill>
                  <a:srgbClr val="00B050"/>
                </a:solidFill>
                <a:latin typeface="Arial Rounded MT Bold" pitchFamily="34" charset="0"/>
              </a:rPr>
              <a:t>7. Most people expect the E-commerce website to have empathy towards its customers, they want to approach the in all platforms.</a:t>
            </a:r>
          </a:p>
          <a:p>
            <a:r>
              <a:rPr lang="en-US" sz="1200" dirty="0">
                <a:solidFill>
                  <a:srgbClr val="00B050"/>
                </a:solidFill>
                <a:latin typeface="Arial Rounded MT Bold" pitchFamily="34" charset="0"/>
              </a:rPr>
              <a:t>8. All the customers expect a guaranteed privacy.</a:t>
            </a:r>
          </a:p>
          <a:p>
            <a:r>
              <a:rPr lang="en-US" sz="1200" dirty="0">
                <a:solidFill>
                  <a:srgbClr val="00B050"/>
                </a:solidFill>
                <a:latin typeface="Arial Rounded MT Bold" pitchFamily="34" charset="0"/>
              </a:rPr>
              <a:t>9. Most customers choose online shopping because of the monetary benefit and discounts.</a:t>
            </a:r>
          </a:p>
          <a:p>
            <a:r>
              <a:rPr lang="en-US" sz="1200" dirty="0">
                <a:solidFill>
                  <a:srgbClr val="00B050"/>
                </a:solidFill>
                <a:latin typeface="Arial Rounded MT Bold" pitchFamily="34" charset="0"/>
              </a:rPr>
              <a:t>10. Also many enjoy the process of online shopping, when it is convenient and flexible.</a:t>
            </a:r>
          </a:p>
          <a:p>
            <a:r>
              <a:rPr lang="en-US" sz="1200" dirty="0">
                <a:solidFill>
                  <a:srgbClr val="00B050"/>
                </a:solidFill>
                <a:latin typeface="Arial Rounded MT Bold" pitchFamily="34" charset="0"/>
              </a:rPr>
              <a:t>11. Most customers strongly agree that return and replacement policy of the product is important for purchase decision.</a:t>
            </a:r>
          </a:p>
          <a:p>
            <a:r>
              <a:rPr lang="en-US" sz="1200" dirty="0">
                <a:solidFill>
                  <a:srgbClr val="00B050"/>
                </a:solidFill>
                <a:latin typeface="Arial Rounded MT Bold" pitchFamily="34" charset="0"/>
              </a:rPr>
              <a:t>12. Around 80% of the participants choose online shopping because of the wide range of category on products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E6B86502-F68B-4710-82B0-C2CFDA3BA9F0}"/>
              </a:ext>
            </a:extLst>
          </p:cNvPr>
          <p:cNvPicPr>
            <a:picLocks noChangeAspect="1"/>
          </p:cNvPicPr>
          <p:nvPr/>
        </p:nvPicPr>
        <p:blipFill>
          <a:blip r:embed="rId2"/>
          <a:stretch>
            <a:fillRect/>
          </a:stretch>
        </p:blipFill>
        <p:spPr>
          <a:xfrm>
            <a:off x="278203" y="420376"/>
            <a:ext cx="8921868" cy="4723287"/>
          </a:xfrm>
          <a:prstGeom prst="rect">
            <a:avLst/>
          </a:prstGeom>
        </p:spPr>
      </p:pic>
    </p:spTree>
    <p:extLst>
      <p:ext uri="{BB962C8B-B14F-4D97-AF65-F5344CB8AC3E}">
        <p14:creationId xmlns:p14="http://schemas.microsoft.com/office/powerpoint/2010/main" val="736190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JPG"/>
          <p:cNvPicPr>
            <a:picLocks noChangeAspect="1"/>
          </p:cNvPicPr>
          <p:nvPr/>
        </p:nvPicPr>
        <p:blipFill>
          <a:blip r:embed="rId2"/>
          <a:stretch>
            <a:fillRect/>
          </a:stretch>
        </p:blipFill>
        <p:spPr>
          <a:xfrm>
            <a:off x="357158" y="1714494"/>
            <a:ext cx="6291152" cy="2786082"/>
          </a:xfrm>
          <a:prstGeom prst="rect">
            <a:avLst/>
          </a:prstGeom>
        </p:spPr>
      </p:pic>
      <p:sp>
        <p:nvSpPr>
          <p:cNvPr id="3" name="Rectangle 2"/>
          <p:cNvSpPr/>
          <p:nvPr/>
        </p:nvSpPr>
        <p:spPr>
          <a:xfrm>
            <a:off x="1714480" y="1214428"/>
            <a:ext cx="3171061"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sz="1800" dirty="0">
                <a:solidFill>
                  <a:srgbClr val="00B050"/>
                </a:solidFill>
                <a:latin typeface="Arial Rounded MT Bold" pitchFamily="34" charset="0"/>
              </a:rPr>
              <a:t>PART-3 : HEDONIC VALUE</a:t>
            </a:r>
          </a:p>
        </p:txBody>
      </p:sp>
      <p:grpSp>
        <p:nvGrpSpPr>
          <p:cNvPr id="4" name="Google Shape;139;p18"/>
          <p:cNvGrpSpPr/>
          <p:nvPr/>
        </p:nvGrpSpPr>
        <p:grpSpPr>
          <a:xfrm>
            <a:off x="6929454" y="428610"/>
            <a:ext cx="1847361" cy="1847352"/>
            <a:chOff x="6643075" y="3664250"/>
            <a:chExt cx="407950" cy="407975"/>
          </a:xfrm>
        </p:grpSpPr>
        <p:sp>
          <p:nvSpPr>
            <p:cNvPr id="5"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2;p18"/>
          <p:cNvGrpSpPr/>
          <p:nvPr/>
        </p:nvGrpSpPr>
        <p:grpSpPr>
          <a:xfrm rot="-587346">
            <a:off x="7202801" y="2987977"/>
            <a:ext cx="759491" cy="759448"/>
            <a:chOff x="576250" y="4319400"/>
            <a:chExt cx="442075" cy="442050"/>
          </a:xfrm>
        </p:grpSpPr>
        <p:sp>
          <p:nvSpPr>
            <p:cNvPr id="10"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2.JPG"/>
          <p:cNvPicPr>
            <a:picLocks noChangeAspect="1"/>
          </p:cNvPicPr>
          <p:nvPr/>
        </p:nvPicPr>
        <p:blipFill>
          <a:blip r:embed="rId2"/>
          <a:stretch>
            <a:fillRect/>
          </a:stretch>
        </p:blipFill>
        <p:spPr>
          <a:xfrm>
            <a:off x="2428860" y="0"/>
            <a:ext cx="3529407"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3.JPG"/>
          <p:cNvPicPr>
            <a:picLocks noChangeAspect="1"/>
          </p:cNvPicPr>
          <p:nvPr/>
        </p:nvPicPr>
        <p:blipFill>
          <a:blip r:embed="rId2"/>
          <a:stretch>
            <a:fillRect/>
          </a:stretch>
        </p:blipFill>
        <p:spPr>
          <a:xfrm>
            <a:off x="785786" y="285733"/>
            <a:ext cx="5000660" cy="4709359"/>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357158" y="1428742"/>
            <a:ext cx="7715304" cy="310854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endParaRPr lang="en-US" dirty="0"/>
          </a:p>
          <a:p>
            <a:r>
              <a:rPr lang="en-US" dirty="0">
                <a:solidFill>
                  <a:srgbClr val="00B050"/>
                </a:solidFill>
                <a:latin typeface="Arial Rounded MT Bold" pitchFamily="34" charset="0"/>
              </a:rPr>
              <a:t>OBSERVATION ON HEDONIC VALUES:</a:t>
            </a:r>
          </a:p>
          <a:p>
            <a:endParaRPr lang="en-US" dirty="0">
              <a:solidFill>
                <a:srgbClr val="00B050"/>
              </a:solidFill>
              <a:latin typeface="Arial Rounded MT Bold" pitchFamily="34" charset="0"/>
            </a:endParaRPr>
          </a:p>
          <a:p>
            <a:endParaRPr lang="en-US" dirty="0">
              <a:solidFill>
                <a:srgbClr val="00B050"/>
              </a:solidFill>
              <a:latin typeface="Arial Rounded MT Bold" pitchFamily="34" charset="0"/>
            </a:endParaRPr>
          </a:p>
          <a:p>
            <a:r>
              <a:rPr lang="en-US" dirty="0">
                <a:solidFill>
                  <a:srgbClr val="00B050"/>
                </a:solidFill>
                <a:latin typeface="Arial Rounded MT Bold" pitchFamily="34" charset="0"/>
              </a:rPr>
              <a:t>1. 65% participants agree that they like the convenience of patronizing the online retailer.</a:t>
            </a:r>
          </a:p>
          <a:p>
            <a:r>
              <a:rPr lang="en-US" dirty="0">
                <a:solidFill>
                  <a:srgbClr val="00B050"/>
                </a:solidFill>
                <a:latin typeface="Arial Rounded MT Bold" pitchFamily="34" charset="0"/>
              </a:rPr>
              <a:t>2. More than half of the customers doing online shopping accept that they like the sense of adventure while shopping online.</a:t>
            </a:r>
          </a:p>
          <a:p>
            <a:r>
              <a:rPr lang="en-US" dirty="0">
                <a:solidFill>
                  <a:srgbClr val="00B050"/>
                </a:solidFill>
                <a:latin typeface="Arial Rounded MT Bold" pitchFamily="34" charset="0"/>
              </a:rPr>
              <a:t>3. Many customers don’t agree that shopping on their preferred website enhances their social status.</a:t>
            </a:r>
          </a:p>
          <a:p>
            <a:r>
              <a:rPr lang="en-US" dirty="0">
                <a:solidFill>
                  <a:srgbClr val="00B050"/>
                </a:solidFill>
                <a:latin typeface="Arial Rounded MT Bold" pitchFamily="34" charset="0"/>
              </a:rPr>
              <a:t>4. Half of the total participants say that shopping on the website helps them fulfill certain roles.</a:t>
            </a:r>
          </a:p>
          <a:p>
            <a:r>
              <a:rPr lang="en-US" dirty="0">
                <a:solidFill>
                  <a:srgbClr val="00B050"/>
                </a:solidFill>
                <a:latin typeface="Arial Rounded MT Bold" pitchFamily="34" charset="0"/>
              </a:rPr>
              <a:t>5. 90% of the customer agrees that they are getting value for money spent while shopping online.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6050" y="142858"/>
            <a:ext cx="2803973" cy="338554"/>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sz="1600" dirty="0">
                <a:solidFill>
                  <a:srgbClr val="00B050"/>
                </a:solidFill>
                <a:latin typeface="Arial Rounded MT Bold" pitchFamily="34" charset="0"/>
              </a:rPr>
              <a:t>PART-4: PRECIEVED RISK</a:t>
            </a:r>
          </a:p>
        </p:txBody>
      </p:sp>
      <p:pic>
        <p:nvPicPr>
          <p:cNvPr id="3" name="Picture 2" descr="4.1.JPG"/>
          <p:cNvPicPr>
            <a:picLocks noChangeAspect="1"/>
          </p:cNvPicPr>
          <p:nvPr/>
        </p:nvPicPr>
        <p:blipFill>
          <a:blip r:embed="rId2"/>
          <a:stretch>
            <a:fillRect/>
          </a:stretch>
        </p:blipFill>
        <p:spPr>
          <a:xfrm>
            <a:off x="214282" y="642924"/>
            <a:ext cx="5168499" cy="4500576"/>
          </a:xfrm>
          <a:prstGeom prst="rect">
            <a:avLst/>
          </a:prstGeom>
        </p:spPr>
      </p:pic>
      <p:sp>
        <p:nvSpPr>
          <p:cNvPr id="4" name="Rectangle 3"/>
          <p:cNvSpPr/>
          <p:nvPr/>
        </p:nvSpPr>
        <p:spPr>
          <a:xfrm>
            <a:off x="5429224" y="1000114"/>
            <a:ext cx="3714776" cy="280076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600" dirty="0">
                <a:solidFill>
                  <a:srgbClr val="00B050"/>
                </a:solidFill>
                <a:latin typeface="Arial Rounded MT Bold" pitchFamily="34" charset="0"/>
              </a:rPr>
              <a:t>OBSERVATION ON PRECIEVED RISK:</a:t>
            </a:r>
          </a:p>
          <a:p>
            <a:endParaRPr lang="en-US" sz="1600" dirty="0">
              <a:solidFill>
                <a:srgbClr val="00B050"/>
              </a:solidFill>
              <a:latin typeface="Arial Rounded MT Bold" pitchFamily="34" charset="0"/>
            </a:endParaRPr>
          </a:p>
          <a:p>
            <a:endParaRPr lang="en-US" sz="1600" dirty="0">
              <a:solidFill>
                <a:srgbClr val="00B050"/>
              </a:solidFill>
              <a:latin typeface="Arial Rounded MT Bold" pitchFamily="34" charset="0"/>
            </a:endParaRPr>
          </a:p>
          <a:p>
            <a:r>
              <a:rPr lang="en-US" sz="1600" dirty="0">
                <a:solidFill>
                  <a:srgbClr val="00B050"/>
                </a:solidFill>
                <a:latin typeface="Arial Rounded MT Bold" pitchFamily="34" charset="0"/>
              </a:rPr>
              <a:t>1. Many people abandon their shopping cart due to factors such as better alternative offer, promo code not applicable, change in price, lack of trust, and no preferred mode of</a:t>
            </a:r>
          </a:p>
          <a:p>
            <a:r>
              <a:rPr lang="en-US" sz="1600" dirty="0">
                <a:solidFill>
                  <a:srgbClr val="00B050"/>
                </a:solidFill>
                <a:latin typeface="Arial Rounded MT Bold" pitchFamily="34" charset="0"/>
              </a:rPr>
              <a:t>payment.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8860" y="142858"/>
            <a:ext cx="3198311" cy="307777"/>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en-US" dirty="0">
                <a:solidFill>
                  <a:srgbClr val="00B050"/>
                </a:solidFill>
                <a:latin typeface="Arial Rounded MT Bold" pitchFamily="34" charset="0"/>
              </a:rPr>
              <a:t>PART-5: CUSTOMER EXPERIENCE</a:t>
            </a:r>
          </a:p>
        </p:txBody>
      </p:sp>
      <p:pic>
        <p:nvPicPr>
          <p:cNvPr id="3" name="Picture 2" descr="5.1.JPG"/>
          <p:cNvPicPr>
            <a:picLocks noChangeAspect="1"/>
          </p:cNvPicPr>
          <p:nvPr/>
        </p:nvPicPr>
        <p:blipFill>
          <a:blip r:embed="rId2"/>
          <a:stretch>
            <a:fillRect/>
          </a:stretch>
        </p:blipFill>
        <p:spPr>
          <a:xfrm>
            <a:off x="500034" y="571486"/>
            <a:ext cx="5379523" cy="4572014"/>
          </a:xfrm>
          <a:prstGeom prst="rect">
            <a:avLst/>
          </a:prstGeom>
        </p:spPr>
      </p:pic>
      <p:grpSp>
        <p:nvGrpSpPr>
          <p:cNvPr id="4" name="Google Shape;139;p18"/>
          <p:cNvGrpSpPr/>
          <p:nvPr/>
        </p:nvGrpSpPr>
        <p:grpSpPr>
          <a:xfrm>
            <a:off x="6929454" y="428610"/>
            <a:ext cx="1847361" cy="1847352"/>
            <a:chOff x="6643075" y="3664250"/>
            <a:chExt cx="407950" cy="407975"/>
          </a:xfrm>
        </p:grpSpPr>
        <p:sp>
          <p:nvSpPr>
            <p:cNvPr id="5"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2;p18"/>
          <p:cNvGrpSpPr/>
          <p:nvPr/>
        </p:nvGrpSpPr>
        <p:grpSpPr>
          <a:xfrm rot="-587346">
            <a:off x="7202801" y="2987977"/>
            <a:ext cx="759491" cy="759448"/>
            <a:chOff x="576250" y="4319400"/>
            <a:chExt cx="442075" cy="442050"/>
          </a:xfrm>
        </p:grpSpPr>
        <p:sp>
          <p:nvSpPr>
            <p:cNvPr id="10"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2.JPG"/>
          <p:cNvPicPr>
            <a:picLocks noChangeAspect="1"/>
          </p:cNvPicPr>
          <p:nvPr/>
        </p:nvPicPr>
        <p:blipFill>
          <a:blip r:embed="rId2"/>
          <a:stretch>
            <a:fillRect/>
          </a:stretch>
        </p:blipFill>
        <p:spPr>
          <a:xfrm>
            <a:off x="285720" y="0"/>
            <a:ext cx="6002920"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3.JPG"/>
          <p:cNvPicPr>
            <a:picLocks noChangeAspect="1"/>
          </p:cNvPicPr>
          <p:nvPr/>
        </p:nvPicPr>
        <p:blipFill>
          <a:blip r:embed="rId2"/>
          <a:stretch>
            <a:fillRect/>
          </a:stretch>
        </p:blipFill>
        <p:spPr>
          <a:xfrm>
            <a:off x="285720" y="0"/>
            <a:ext cx="6090641"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4.JPG"/>
          <p:cNvPicPr>
            <a:picLocks noChangeAspect="1"/>
          </p:cNvPicPr>
          <p:nvPr/>
        </p:nvPicPr>
        <p:blipFill>
          <a:blip r:embed="rId2"/>
          <a:stretch>
            <a:fillRect/>
          </a:stretch>
        </p:blipFill>
        <p:spPr>
          <a:xfrm>
            <a:off x="142844" y="0"/>
            <a:ext cx="6637701"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5.JPG"/>
          <p:cNvPicPr>
            <a:picLocks noChangeAspect="1"/>
          </p:cNvPicPr>
          <p:nvPr/>
        </p:nvPicPr>
        <p:blipFill>
          <a:blip r:embed="rId2"/>
          <a:stretch>
            <a:fillRect/>
          </a:stretch>
        </p:blipFill>
        <p:spPr>
          <a:xfrm>
            <a:off x="285720" y="0"/>
            <a:ext cx="5963385"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F7C3E69-DEBC-453C-8657-A9615495EF3A}"/>
              </a:ext>
            </a:extLst>
          </p:cNvPr>
          <p:cNvPicPr>
            <a:picLocks noChangeAspect="1"/>
          </p:cNvPicPr>
          <p:nvPr/>
        </p:nvPicPr>
        <p:blipFill>
          <a:blip r:embed="rId2"/>
          <a:stretch>
            <a:fillRect/>
          </a:stretch>
        </p:blipFill>
        <p:spPr>
          <a:xfrm>
            <a:off x="202721" y="204716"/>
            <a:ext cx="8857171" cy="4712503"/>
          </a:xfrm>
          <a:prstGeom prst="rect">
            <a:avLst/>
          </a:prstGeom>
        </p:spPr>
      </p:pic>
      <p:sp>
        <p:nvSpPr>
          <p:cNvPr id="4" name="TextBox 3">
            <a:extLst>
              <a:ext uri="{FF2B5EF4-FFF2-40B4-BE49-F238E27FC236}">
                <a16:creationId xmlns:a16="http://schemas.microsoft.com/office/drawing/2014/main" id="{EC95B6E5-A088-48BA-96B3-99E64B861C2B}"/>
              </a:ext>
            </a:extLst>
          </p:cNvPr>
          <p:cNvSpPr txBox="1"/>
          <p:nvPr/>
        </p:nvSpPr>
        <p:spPr>
          <a:xfrm>
            <a:off x="5561881" y="30548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a:t>No null value</a:t>
            </a:r>
          </a:p>
        </p:txBody>
      </p:sp>
    </p:spTree>
    <p:extLst>
      <p:ext uri="{BB962C8B-B14F-4D97-AF65-F5344CB8AC3E}">
        <p14:creationId xmlns:p14="http://schemas.microsoft.com/office/powerpoint/2010/main" val="2876459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6.JPG"/>
          <p:cNvPicPr>
            <a:picLocks noChangeAspect="1"/>
          </p:cNvPicPr>
          <p:nvPr/>
        </p:nvPicPr>
        <p:blipFill>
          <a:blip r:embed="rId2"/>
          <a:stretch>
            <a:fillRect/>
          </a:stretch>
        </p:blipFill>
        <p:spPr>
          <a:xfrm>
            <a:off x="285720" y="0"/>
            <a:ext cx="6073917"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7.JPG"/>
          <p:cNvPicPr>
            <a:picLocks noChangeAspect="1"/>
          </p:cNvPicPr>
          <p:nvPr/>
        </p:nvPicPr>
        <p:blipFill>
          <a:blip r:embed="rId2"/>
          <a:stretch>
            <a:fillRect/>
          </a:stretch>
        </p:blipFill>
        <p:spPr>
          <a:xfrm>
            <a:off x="357158" y="0"/>
            <a:ext cx="6031211"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JPG"/>
          <p:cNvPicPr>
            <a:picLocks noChangeAspect="1"/>
          </p:cNvPicPr>
          <p:nvPr/>
        </p:nvPicPr>
        <p:blipFill>
          <a:blip r:embed="rId2"/>
          <a:stretch>
            <a:fillRect/>
          </a:stretch>
        </p:blipFill>
        <p:spPr>
          <a:xfrm>
            <a:off x="500034" y="0"/>
            <a:ext cx="5823790"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9.JPG"/>
          <p:cNvPicPr>
            <a:picLocks noChangeAspect="1"/>
          </p:cNvPicPr>
          <p:nvPr/>
        </p:nvPicPr>
        <p:blipFill>
          <a:blip r:embed="rId2"/>
          <a:stretch>
            <a:fillRect/>
          </a:stretch>
        </p:blipFill>
        <p:spPr>
          <a:xfrm>
            <a:off x="428596" y="0"/>
            <a:ext cx="5911187"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10.JPG"/>
          <p:cNvPicPr>
            <a:picLocks noChangeAspect="1"/>
          </p:cNvPicPr>
          <p:nvPr/>
        </p:nvPicPr>
        <p:blipFill>
          <a:blip r:embed="rId2"/>
          <a:stretch>
            <a:fillRect/>
          </a:stretch>
        </p:blipFill>
        <p:spPr>
          <a:xfrm>
            <a:off x="357158" y="0"/>
            <a:ext cx="5898392"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11.JPG"/>
          <p:cNvPicPr>
            <a:picLocks noChangeAspect="1"/>
          </p:cNvPicPr>
          <p:nvPr/>
        </p:nvPicPr>
        <p:blipFill>
          <a:blip r:embed="rId2"/>
          <a:stretch>
            <a:fillRect/>
          </a:stretch>
        </p:blipFill>
        <p:spPr>
          <a:xfrm>
            <a:off x="357158" y="0"/>
            <a:ext cx="5953601"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12.JPG"/>
          <p:cNvPicPr>
            <a:picLocks noChangeAspect="1"/>
          </p:cNvPicPr>
          <p:nvPr/>
        </p:nvPicPr>
        <p:blipFill>
          <a:blip r:embed="rId2"/>
          <a:stretch>
            <a:fillRect/>
          </a:stretch>
        </p:blipFill>
        <p:spPr>
          <a:xfrm>
            <a:off x="71406" y="142858"/>
            <a:ext cx="7132320" cy="4922520"/>
          </a:xfrm>
          <a:prstGeom prst="rect">
            <a:avLst/>
          </a:prstGeom>
        </p:spPr>
      </p:pic>
      <p:grpSp>
        <p:nvGrpSpPr>
          <p:cNvPr id="3" name="Google Shape;139;p18"/>
          <p:cNvGrpSpPr/>
          <p:nvPr/>
        </p:nvGrpSpPr>
        <p:grpSpPr>
          <a:xfrm>
            <a:off x="7358082" y="500048"/>
            <a:ext cx="1418733" cy="1775914"/>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417114" y="3059414"/>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13.JPG"/>
          <p:cNvPicPr>
            <a:picLocks noChangeAspect="1"/>
          </p:cNvPicPr>
          <p:nvPr/>
        </p:nvPicPr>
        <p:blipFill>
          <a:blip r:embed="rId2"/>
          <a:stretch>
            <a:fillRect/>
          </a:stretch>
        </p:blipFill>
        <p:spPr>
          <a:xfrm>
            <a:off x="571472" y="0"/>
            <a:ext cx="6351705" cy="5143500"/>
          </a:xfrm>
          <a:prstGeom prst="rect">
            <a:avLst/>
          </a:prstGeom>
        </p:spPr>
      </p:pic>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8D2-A3FC-4C2A-9136-10BE544C189F}"/>
              </a:ext>
            </a:extLst>
          </p:cNvPr>
          <p:cNvSpPr>
            <a:spLocks noGrp="1"/>
          </p:cNvSpPr>
          <p:nvPr>
            <p:ph type="title"/>
          </p:nvPr>
        </p:nvSpPr>
        <p:spPr/>
        <p:txBody>
          <a:bodyPr/>
          <a:lstStyle/>
          <a:p>
            <a:r>
              <a:rPr lang="en-GB" dirty="0"/>
              <a:t>models</a:t>
            </a:r>
          </a:p>
        </p:txBody>
      </p:sp>
      <p:sp>
        <p:nvSpPr>
          <p:cNvPr id="3" name="Text Placeholder 2">
            <a:extLst>
              <a:ext uri="{FF2B5EF4-FFF2-40B4-BE49-F238E27FC236}">
                <a16:creationId xmlns:a16="http://schemas.microsoft.com/office/drawing/2014/main" id="{F85D05E5-5D41-4FE7-9D68-323113D98807}"/>
              </a:ext>
            </a:extLst>
          </p:cNvPr>
          <p:cNvSpPr>
            <a:spLocks noGrp="1"/>
          </p:cNvSpPr>
          <p:nvPr>
            <p:ph type="body" idx="1"/>
          </p:nvPr>
        </p:nvSpPr>
        <p:spPr/>
        <p:txBody>
          <a:bodyPr/>
          <a:lstStyle/>
          <a:p>
            <a:r>
              <a:rPr lang="en-GB" dirty="0"/>
              <a:t>Decision tree</a:t>
            </a:r>
          </a:p>
          <a:p>
            <a:pPr>
              <a:lnSpc>
                <a:spcPct val="114999"/>
              </a:lnSpc>
            </a:pPr>
            <a:r>
              <a:rPr lang="en-GB" dirty="0"/>
              <a:t>Introduction Decision Trees are </a:t>
            </a:r>
            <a:r>
              <a:rPr lang="en-GB" b="1" dirty="0"/>
              <a:t>a type of Supervised Machine Learning</a:t>
            </a:r>
            <a:r>
              <a:rPr lang="en-GB" dirty="0"/>
              <a:t> (that is you explain what the input is and what the corresponding output is in the training data) where the data is continuously split according to a certain parameter</a:t>
            </a:r>
          </a:p>
        </p:txBody>
      </p:sp>
      <p:sp>
        <p:nvSpPr>
          <p:cNvPr id="4" name="Slide Number Placeholder 3">
            <a:extLst>
              <a:ext uri="{FF2B5EF4-FFF2-40B4-BE49-F238E27FC236}">
                <a16:creationId xmlns:a16="http://schemas.microsoft.com/office/drawing/2014/main" id="{6A3973DD-E994-49F1-8347-9255D84DCA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48</a:t>
            </a:fld>
            <a:endParaRPr lang="en"/>
          </a:p>
        </p:txBody>
      </p:sp>
    </p:spTree>
    <p:extLst>
      <p:ext uri="{BB962C8B-B14F-4D97-AF65-F5344CB8AC3E}">
        <p14:creationId xmlns:p14="http://schemas.microsoft.com/office/powerpoint/2010/main" val="3141481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8770-1786-4392-9190-FAE63F33B301}"/>
              </a:ext>
            </a:extLst>
          </p:cNvPr>
          <p:cNvSpPr>
            <a:spLocks noGrp="1"/>
          </p:cNvSpPr>
          <p:nvPr>
            <p:ph type="title"/>
          </p:nvPr>
        </p:nvSpPr>
        <p:spPr/>
        <p:txBody>
          <a:bodyPr/>
          <a:lstStyle/>
          <a:p>
            <a:r>
              <a:rPr lang="en-GB" dirty="0"/>
              <a:t>Cross validation </a:t>
            </a:r>
          </a:p>
        </p:txBody>
      </p:sp>
      <p:sp>
        <p:nvSpPr>
          <p:cNvPr id="3" name="Text Placeholder 2">
            <a:extLst>
              <a:ext uri="{FF2B5EF4-FFF2-40B4-BE49-F238E27FC236}">
                <a16:creationId xmlns:a16="http://schemas.microsoft.com/office/drawing/2014/main" id="{E159F4AE-7EBF-4CBF-898C-9299A0162B1D}"/>
              </a:ext>
            </a:extLst>
          </p:cNvPr>
          <p:cNvSpPr>
            <a:spLocks noGrp="1"/>
          </p:cNvSpPr>
          <p:nvPr>
            <p:ph type="body" idx="1"/>
          </p:nvPr>
        </p:nvSpPr>
        <p:spPr/>
        <p:txBody>
          <a:bodyPr/>
          <a:lstStyle/>
          <a:p>
            <a:r>
              <a:rPr lang="en-GB" dirty="0">
                <a:latin typeface="Consolas"/>
              </a:rPr>
              <a:t>0.9833333333333333</a:t>
            </a:r>
          </a:p>
          <a:p>
            <a:pPr>
              <a:lnSpc>
                <a:spcPct val="114999"/>
              </a:lnSpc>
            </a:pPr>
            <a:endParaRPr lang="en-GB" dirty="0">
              <a:latin typeface="Consolas"/>
            </a:endParaRPr>
          </a:p>
          <a:p>
            <a:pPr>
              <a:lnSpc>
                <a:spcPct val="114999"/>
              </a:lnSpc>
            </a:pPr>
            <a:r>
              <a:rPr lang="en-GB" dirty="0">
                <a:latin typeface="Consolas"/>
              </a:rPr>
              <a:t>Cross validation</a:t>
            </a:r>
          </a:p>
          <a:p>
            <a:pPr>
              <a:lnSpc>
                <a:spcPct val="114999"/>
              </a:lnSpc>
            </a:pPr>
            <a:r>
              <a:rPr lang="en-GB" dirty="0">
                <a:latin typeface="Consolas"/>
              </a:rPr>
              <a:t>[0.8        0.97777778 1.         1.         1.         1.        ]
0.9629629629629629 0.07332959212304936</a:t>
            </a:r>
          </a:p>
        </p:txBody>
      </p:sp>
      <p:sp>
        <p:nvSpPr>
          <p:cNvPr id="4" name="Slide Number Placeholder 3">
            <a:extLst>
              <a:ext uri="{FF2B5EF4-FFF2-40B4-BE49-F238E27FC236}">
                <a16:creationId xmlns:a16="http://schemas.microsoft.com/office/drawing/2014/main" id="{291F3D6E-560A-4B2B-B211-DB08C5E7EB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49</a:t>
            </a:fld>
            <a:endParaRPr lang="en"/>
          </a:p>
        </p:txBody>
      </p:sp>
    </p:spTree>
    <p:extLst>
      <p:ext uri="{BB962C8B-B14F-4D97-AF65-F5344CB8AC3E}">
        <p14:creationId xmlns:p14="http://schemas.microsoft.com/office/powerpoint/2010/main" val="2957727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2" name="Google Shape;102;p13"/>
          <p:cNvSpPr txBox="1">
            <a:spLocks noGrp="1"/>
          </p:cNvSpPr>
          <p:nvPr>
            <p:ph type="body" idx="1"/>
          </p:nvPr>
        </p:nvSpPr>
        <p:spPr>
          <a:xfrm>
            <a:off x="857224" y="714362"/>
            <a:ext cx="7358114" cy="4357718"/>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0" tIns="0" rIns="0" bIns="0" anchor="t" anchorCtr="0">
            <a:noAutofit/>
          </a:bodyPr>
          <a:lstStyle/>
          <a:p>
            <a:pPr marL="0" lvl="0" indent="0">
              <a:buClr>
                <a:schemeClr val="dk1"/>
              </a:buClr>
              <a:buSzPts val="1100"/>
              <a:buNone/>
            </a:pPr>
            <a:r>
              <a:rPr lang="en-US" sz="1200" dirty="0"/>
              <a:t>           </a:t>
            </a:r>
          </a:p>
          <a:p>
            <a:pPr marL="0" lvl="0" indent="0">
              <a:buClr>
                <a:schemeClr val="dk1"/>
              </a:buClr>
              <a:buSzPts val="1100"/>
              <a:buNone/>
            </a:pPr>
            <a:r>
              <a:rPr lang="en-US" sz="1200" dirty="0">
                <a:solidFill>
                  <a:srgbClr val="00B050"/>
                </a:solidFill>
              </a:rPr>
              <a:t>	</a:t>
            </a:r>
            <a:endParaRPr lang="en-US" sz="1200" b="1" dirty="0">
              <a:solidFill>
                <a:srgbClr val="00B050"/>
              </a:solidFill>
              <a:latin typeface="Arial Rounded MT Bold" pitchFamily="34" charset="0"/>
            </a:endParaRPr>
          </a:p>
          <a:p>
            <a:pPr marL="0" indent="0">
              <a:buClr>
                <a:schemeClr val="dk1"/>
              </a:buClr>
              <a:buSzPts val="1100"/>
              <a:buNone/>
            </a:pPr>
            <a:r>
              <a:rPr lang="en-US" dirty="0">
                <a:solidFill>
                  <a:srgbClr val="00B050"/>
                </a:solidFill>
                <a:latin typeface="Arial Rounded MT Bold" pitchFamily="34" charset="0"/>
              </a:rPr>
              <a:t> 	I</a:t>
            </a:r>
            <a:r>
              <a:rPr lang="en-US" sz="1400" b="1" dirty="0">
                <a:solidFill>
                  <a:srgbClr val="00B050"/>
                </a:solidFill>
                <a:latin typeface="Arial Rounded MT Bold" pitchFamily="34" charset="0"/>
              </a:rPr>
              <a:t>ntroduction</a:t>
            </a:r>
          </a:p>
          <a:p>
            <a:pPr marL="0" indent="0">
              <a:buClr>
                <a:schemeClr val="dk1"/>
              </a:buClr>
              <a:buSzPts val="1100"/>
              <a:buNone/>
            </a:pPr>
            <a:r>
              <a:rPr lang="en-US" sz="1400" dirty="0">
                <a:solidFill>
                  <a:srgbClr val="00B050"/>
                </a:solidFill>
                <a:latin typeface="Arial Rounded MT Bold" pitchFamily="34" charset="0"/>
              </a:rPr>
              <a:t>		1. What is Customer Retention?</a:t>
            </a:r>
          </a:p>
          <a:p>
            <a:pPr marL="0" indent="0">
              <a:buClr>
                <a:schemeClr val="dk1"/>
              </a:buClr>
              <a:buSzPts val="1100"/>
              <a:buNone/>
            </a:pPr>
            <a:r>
              <a:rPr lang="en-US" sz="1400" dirty="0">
                <a:solidFill>
                  <a:srgbClr val="00B050"/>
                </a:solidFill>
                <a:latin typeface="Arial Rounded MT Bold" pitchFamily="34" charset="0"/>
              </a:rPr>
              <a:t>		2. Why is customer retention important?</a:t>
            </a:r>
          </a:p>
          <a:p>
            <a:pPr marL="0" indent="0">
              <a:buClr>
                <a:schemeClr val="dk1"/>
              </a:buClr>
              <a:buSzPts val="1100"/>
              <a:buNone/>
            </a:pPr>
            <a:r>
              <a:rPr lang="en-US" sz="1400" dirty="0">
                <a:solidFill>
                  <a:srgbClr val="00B050"/>
                </a:solidFill>
                <a:latin typeface="Arial Rounded MT Bold" pitchFamily="34" charset="0"/>
              </a:rPr>
              <a:t>		3. Customer retention benefits.</a:t>
            </a:r>
          </a:p>
          <a:p>
            <a:pPr marL="0" indent="0">
              <a:buClr>
                <a:schemeClr val="dk1"/>
              </a:buClr>
              <a:buSzPts val="1100"/>
              <a:buNone/>
            </a:pPr>
            <a:r>
              <a:rPr lang="en-US" sz="1400" dirty="0">
                <a:solidFill>
                  <a:srgbClr val="00B050"/>
                </a:solidFill>
                <a:latin typeface="Arial Rounded MT Bold" pitchFamily="34" charset="0"/>
              </a:rPr>
              <a:t>		4. E-Commerce websites and Customer Retention.</a:t>
            </a:r>
          </a:p>
          <a:p>
            <a:pPr marL="0" indent="0">
              <a:buClr>
                <a:schemeClr val="dk1"/>
              </a:buClr>
              <a:buSzPts val="1100"/>
              <a:buNone/>
            </a:pPr>
            <a:r>
              <a:rPr lang="en-US" sz="1400" dirty="0">
                <a:solidFill>
                  <a:srgbClr val="00B050"/>
                </a:solidFill>
                <a:latin typeface="Arial Rounded MT Bold" pitchFamily="34" charset="0"/>
              </a:rPr>
              <a:t>		5. Review of Literature.</a:t>
            </a:r>
          </a:p>
          <a:p>
            <a:pPr marL="0" indent="0">
              <a:buClr>
                <a:schemeClr val="dk1"/>
              </a:buClr>
              <a:buSzPts val="1100"/>
              <a:buNone/>
            </a:pPr>
            <a:r>
              <a:rPr lang="en-US" sz="1400" dirty="0">
                <a:solidFill>
                  <a:srgbClr val="00B050"/>
                </a:solidFill>
                <a:latin typeface="Arial Rounded MT Bold" pitchFamily="34" charset="0"/>
              </a:rPr>
              <a:t>	</a:t>
            </a:r>
            <a:r>
              <a:rPr lang="en-US" sz="1400" b="1" dirty="0">
                <a:solidFill>
                  <a:srgbClr val="00B050"/>
                </a:solidFill>
                <a:latin typeface="Arial Rounded MT Bold" pitchFamily="34" charset="0"/>
              </a:rPr>
              <a:t>Analytics of Customer Retention</a:t>
            </a:r>
          </a:p>
          <a:p>
            <a:pPr marL="0" indent="0">
              <a:buClr>
                <a:schemeClr val="dk1"/>
              </a:buClr>
              <a:buSzPts val="1100"/>
              <a:buNone/>
            </a:pPr>
            <a:r>
              <a:rPr lang="en-US" sz="1400" dirty="0">
                <a:solidFill>
                  <a:srgbClr val="00B050"/>
                </a:solidFill>
                <a:latin typeface="Arial Rounded MT Bold" pitchFamily="34" charset="0"/>
              </a:rPr>
              <a:t>		1. What is Analytical problem framing?</a:t>
            </a:r>
          </a:p>
          <a:p>
            <a:pPr marL="0" indent="0">
              <a:buClr>
                <a:schemeClr val="dk1"/>
              </a:buClr>
              <a:buSzPts val="1100"/>
              <a:buNone/>
            </a:pPr>
            <a:r>
              <a:rPr lang="en-US" sz="1400" dirty="0">
                <a:solidFill>
                  <a:srgbClr val="00B050"/>
                </a:solidFill>
                <a:latin typeface="Arial Rounded MT Bold" pitchFamily="34" charset="0"/>
              </a:rPr>
              <a:t>		2. Hardware Requirements.</a:t>
            </a:r>
          </a:p>
          <a:p>
            <a:pPr marL="0" indent="0">
              <a:buClr>
                <a:schemeClr val="dk1"/>
              </a:buClr>
              <a:buSzPts val="1100"/>
              <a:buNone/>
            </a:pPr>
            <a:r>
              <a:rPr lang="en-US" sz="1400" dirty="0">
                <a:solidFill>
                  <a:srgbClr val="00B050"/>
                </a:solidFill>
                <a:latin typeface="Arial Rounded MT Bold" pitchFamily="34" charset="0"/>
              </a:rPr>
              <a:t>		3. Software Requirements.</a:t>
            </a:r>
          </a:p>
          <a:p>
            <a:pPr marL="0" indent="0">
              <a:buClr>
                <a:schemeClr val="dk1"/>
              </a:buClr>
              <a:buSzPts val="1100"/>
              <a:buNone/>
            </a:pPr>
            <a:r>
              <a:rPr lang="en-US" sz="1400" dirty="0">
                <a:solidFill>
                  <a:srgbClr val="00B050"/>
                </a:solidFill>
                <a:latin typeface="Arial Rounded MT Bold" pitchFamily="34" charset="0"/>
              </a:rPr>
              <a:t>		4. Tools, Libraries and Packages used.</a:t>
            </a:r>
          </a:p>
          <a:p>
            <a:pPr marL="0" indent="0">
              <a:buClr>
                <a:schemeClr val="dk1"/>
              </a:buClr>
              <a:buSzPts val="1100"/>
              <a:buNone/>
            </a:pPr>
            <a:r>
              <a:rPr lang="en-US" sz="1400" dirty="0">
                <a:solidFill>
                  <a:srgbClr val="00B050"/>
                </a:solidFill>
                <a:latin typeface="Arial Rounded MT Bold" pitchFamily="34" charset="0"/>
              </a:rPr>
              <a:t>		5. Data Pre-Processing.</a:t>
            </a:r>
          </a:p>
          <a:p>
            <a:pPr marL="0" indent="0">
              <a:buClr>
                <a:schemeClr val="dk1"/>
              </a:buClr>
              <a:buSzPts val="1100"/>
              <a:buNone/>
            </a:pPr>
            <a:r>
              <a:rPr lang="en-US" sz="1400" dirty="0">
                <a:solidFill>
                  <a:srgbClr val="00B050"/>
                </a:solidFill>
                <a:latin typeface="Arial Rounded MT Bold" pitchFamily="34" charset="0"/>
              </a:rPr>
              <a:t>		6. Exploratory Data-Analysis.</a:t>
            </a:r>
          </a:p>
          <a:p>
            <a:pPr marL="0" indent="0">
              <a:buClr>
                <a:schemeClr val="dk1"/>
              </a:buClr>
              <a:buSzPts val="1100"/>
              <a:buNone/>
            </a:pPr>
            <a:r>
              <a:rPr lang="en-US" sz="1400" dirty="0">
                <a:solidFill>
                  <a:srgbClr val="00B050"/>
                </a:solidFill>
                <a:latin typeface="Arial Rounded MT Bold" pitchFamily="34" charset="0"/>
              </a:rPr>
              <a:t>	</a:t>
            </a:r>
            <a:r>
              <a:rPr lang="en-US" sz="1400" b="1" dirty="0">
                <a:solidFill>
                  <a:srgbClr val="00B050"/>
                </a:solidFill>
                <a:latin typeface="Arial Rounded MT Bold" pitchFamily="34" charset="0"/>
              </a:rPr>
              <a:t>Conclusion</a:t>
            </a:r>
          </a:p>
          <a:p>
            <a:pPr marL="0" indent="0">
              <a:buClr>
                <a:schemeClr val="dk1"/>
              </a:buClr>
              <a:buSzPts val="1100"/>
              <a:buNone/>
            </a:pPr>
            <a:endParaRPr lang="en-US" sz="1400" dirty="0">
              <a:solidFill>
                <a:srgbClr val="FFC000"/>
              </a:solidFill>
              <a:latin typeface="Arial Rounded MT Bold" pitchFamily="34" charset="0"/>
            </a:endParaRPr>
          </a:p>
          <a:p>
            <a:pPr marL="0" indent="0">
              <a:buClr>
                <a:schemeClr val="dk1"/>
              </a:buClr>
              <a:buSzPts val="1100"/>
              <a:buNone/>
            </a:pPr>
            <a:endParaRPr lang="en-US" sz="1400" dirty="0">
              <a:solidFill>
                <a:srgbClr val="FFC000"/>
              </a:solidFill>
              <a:latin typeface="Arial Rounded MT Bold" pitchFamily="34" charset="0"/>
            </a:endParaRPr>
          </a:p>
          <a:p>
            <a:pPr marL="0" indent="0">
              <a:buClr>
                <a:schemeClr val="dk1"/>
              </a:buClr>
              <a:buSzPts val="1100"/>
              <a:buNone/>
            </a:pPr>
            <a:endParaRPr sz="1400">
              <a:solidFill>
                <a:srgbClr val="FFC000"/>
              </a:solidFill>
              <a:latin typeface="Arial Rounded MT Bold" pitchFamily="34" charset="0"/>
            </a:endParaRPr>
          </a:p>
        </p:txBody>
      </p:sp>
      <p:sp>
        <p:nvSpPr>
          <p:cNvPr id="104" name="Google Shape;104;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
        <p:nvSpPr>
          <p:cNvPr id="24" name="Google Shape;522;p42"/>
          <p:cNvSpPr/>
          <p:nvPr/>
        </p:nvSpPr>
        <p:spPr>
          <a:xfrm>
            <a:off x="1500166" y="2714626"/>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2;p42"/>
          <p:cNvSpPr/>
          <p:nvPr/>
        </p:nvSpPr>
        <p:spPr>
          <a:xfrm>
            <a:off x="1500166" y="1214428"/>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2;p42"/>
          <p:cNvSpPr/>
          <p:nvPr/>
        </p:nvSpPr>
        <p:spPr>
          <a:xfrm>
            <a:off x="1500166" y="4429138"/>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97CC-2B85-415C-8A1E-B0E0E1C72FA6}"/>
              </a:ext>
            </a:extLst>
          </p:cNvPr>
          <p:cNvSpPr>
            <a:spLocks noGrp="1"/>
          </p:cNvSpPr>
          <p:nvPr>
            <p:ph type="title"/>
          </p:nvPr>
        </p:nvSpPr>
        <p:spPr>
          <a:xfrm>
            <a:off x="779819" y="167453"/>
            <a:ext cx="7433400" cy="497100"/>
          </a:xfrm>
        </p:spPr>
        <p:txBody>
          <a:bodyPr/>
          <a:lstStyle/>
          <a:p>
            <a:r>
              <a:rPr lang="en-GB" dirty="0"/>
              <a:t>Logistic regression</a:t>
            </a:r>
          </a:p>
        </p:txBody>
      </p:sp>
      <p:sp>
        <p:nvSpPr>
          <p:cNvPr id="3" name="Text Placeholder 2">
            <a:extLst>
              <a:ext uri="{FF2B5EF4-FFF2-40B4-BE49-F238E27FC236}">
                <a16:creationId xmlns:a16="http://schemas.microsoft.com/office/drawing/2014/main" id="{0BE0C849-03EE-4667-9ABF-1CAA1D81BC3A}"/>
              </a:ext>
            </a:extLst>
          </p:cNvPr>
          <p:cNvSpPr>
            <a:spLocks noGrp="1"/>
          </p:cNvSpPr>
          <p:nvPr>
            <p:ph type="body" idx="1"/>
          </p:nvPr>
        </p:nvSpPr>
        <p:spPr>
          <a:xfrm>
            <a:off x="779819" y="743693"/>
            <a:ext cx="7433400" cy="3471679"/>
          </a:xfrm>
        </p:spPr>
        <p:txBody>
          <a:bodyPr/>
          <a:lstStyle/>
          <a:p>
            <a:r>
              <a:rPr lang="en-GB" dirty="0"/>
              <a:t>Logistic regression is </a:t>
            </a:r>
            <a:r>
              <a:rPr lang="en-GB" b="1" dirty="0"/>
              <a:t>a supervised learning classification algorithm used to predict the probability of a target variable</a:t>
            </a:r>
            <a:r>
              <a:rPr lang="en-GB" dirty="0"/>
              <a:t>. </a:t>
            </a:r>
          </a:p>
          <a:p>
            <a:pPr>
              <a:lnSpc>
                <a:spcPct val="114999"/>
              </a:lnSpc>
            </a:pPr>
            <a:r>
              <a:rPr lang="en-GB" dirty="0">
                <a:latin typeface="Consolas"/>
              </a:rPr>
              <a:t>0.9166666666666666</a:t>
            </a:r>
          </a:p>
          <a:p>
            <a:pPr>
              <a:lnSpc>
                <a:spcPct val="114999"/>
              </a:lnSpc>
            </a:pPr>
            <a:r>
              <a:rPr lang="en-GB" dirty="0">
                <a:latin typeface="Consolas"/>
              </a:rPr>
              <a:t>Cross validation</a:t>
            </a:r>
          </a:p>
          <a:p>
            <a:pPr>
              <a:lnSpc>
                <a:spcPct val="114999"/>
              </a:lnSpc>
            </a:pPr>
            <a:r>
              <a:rPr lang="en-GB" dirty="0">
                <a:latin typeface="Consolas"/>
              </a:rPr>
              <a:t>[0.75555556 0.95555556 1.         1.         1.         1.        ]
0.9518518518518518 0.0892738577273626</a:t>
            </a:r>
          </a:p>
        </p:txBody>
      </p:sp>
      <p:sp>
        <p:nvSpPr>
          <p:cNvPr id="4" name="Slide Number Placeholder 3">
            <a:extLst>
              <a:ext uri="{FF2B5EF4-FFF2-40B4-BE49-F238E27FC236}">
                <a16:creationId xmlns:a16="http://schemas.microsoft.com/office/drawing/2014/main" id="{791E3D81-CDAC-4AE4-81CA-90390AA6A5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50</a:t>
            </a:fld>
            <a:endParaRPr lang="en"/>
          </a:p>
        </p:txBody>
      </p:sp>
    </p:spTree>
    <p:extLst>
      <p:ext uri="{BB962C8B-B14F-4D97-AF65-F5344CB8AC3E}">
        <p14:creationId xmlns:p14="http://schemas.microsoft.com/office/powerpoint/2010/main" val="3890553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3B89-2B7C-4E89-95B2-62CC0D4CD5DB}"/>
              </a:ext>
            </a:extLst>
          </p:cNvPr>
          <p:cNvSpPr>
            <a:spLocks noGrp="1"/>
          </p:cNvSpPr>
          <p:nvPr>
            <p:ph type="title"/>
          </p:nvPr>
        </p:nvSpPr>
        <p:spPr/>
        <p:txBody>
          <a:bodyPr/>
          <a:lstStyle/>
          <a:p>
            <a:r>
              <a:rPr lang="en-GB" dirty="0"/>
              <a:t>Random forest classifier</a:t>
            </a:r>
          </a:p>
        </p:txBody>
      </p:sp>
      <p:sp>
        <p:nvSpPr>
          <p:cNvPr id="3" name="Text Placeholder 2">
            <a:extLst>
              <a:ext uri="{FF2B5EF4-FFF2-40B4-BE49-F238E27FC236}">
                <a16:creationId xmlns:a16="http://schemas.microsoft.com/office/drawing/2014/main" id="{5E37ACF2-7CB4-478B-8574-C41F1C5A9812}"/>
              </a:ext>
            </a:extLst>
          </p:cNvPr>
          <p:cNvSpPr>
            <a:spLocks noGrp="1"/>
          </p:cNvSpPr>
          <p:nvPr>
            <p:ph type="body" idx="1"/>
          </p:nvPr>
        </p:nvSpPr>
        <p:spPr>
          <a:xfrm>
            <a:off x="855300" y="1627900"/>
            <a:ext cx="7433400" cy="3288367"/>
          </a:xfrm>
        </p:spPr>
        <p:txBody>
          <a:bodyPr/>
          <a:lstStyle/>
          <a:p>
            <a:r>
              <a:rPr lang="en-GB" dirty="0"/>
              <a:t>A </a:t>
            </a:r>
            <a:r>
              <a:rPr lang="en-GB" b="1" dirty="0"/>
              <a:t>random forest</a:t>
            </a:r>
            <a:r>
              <a:rPr lang="en-GB" dirty="0"/>
              <a:t> is a </a:t>
            </a:r>
            <a:r>
              <a:rPr lang="en-GB" b="1" dirty="0"/>
              <a:t>machine learning</a:t>
            </a:r>
            <a:r>
              <a:rPr lang="en-GB" dirty="0"/>
              <a:t> technique that's used to solve regression and classification problems.</a:t>
            </a:r>
            <a:endParaRPr lang="en-GB"/>
          </a:p>
          <a:p>
            <a:pPr>
              <a:lnSpc>
                <a:spcPct val="114999"/>
              </a:lnSpc>
            </a:pPr>
            <a:r>
              <a:rPr lang="en-GB" dirty="0">
                <a:latin typeface="Consolas"/>
              </a:rPr>
              <a:t>0.95</a:t>
            </a:r>
            <a:endParaRPr lang="en-GB">
              <a:latin typeface="Consolas"/>
            </a:endParaRPr>
          </a:p>
          <a:p>
            <a:pPr>
              <a:lnSpc>
                <a:spcPct val="114999"/>
              </a:lnSpc>
            </a:pPr>
            <a:r>
              <a:rPr lang="en-GB" dirty="0">
                <a:latin typeface="Consolas"/>
              </a:rPr>
              <a:t>Cross validation</a:t>
            </a:r>
          </a:p>
          <a:p>
            <a:pPr>
              <a:lnSpc>
                <a:spcPct val="114999"/>
              </a:lnSpc>
            </a:pPr>
            <a:r>
              <a:rPr lang="en-GB" dirty="0">
                <a:latin typeface="Consolas"/>
              </a:rPr>
              <a:t>[0.8        0.95555556 1.         1.         1.         1.        ]
0.9592592592592593 0.0730484552715408</a:t>
            </a:r>
          </a:p>
          <a:p>
            <a:pPr>
              <a:lnSpc>
                <a:spcPct val="114999"/>
              </a:lnSpc>
            </a:pPr>
            <a:endParaRPr lang="en-GB" dirty="0">
              <a:latin typeface="Consolas"/>
            </a:endParaRPr>
          </a:p>
        </p:txBody>
      </p:sp>
      <p:sp>
        <p:nvSpPr>
          <p:cNvPr id="4" name="Slide Number Placeholder 3">
            <a:extLst>
              <a:ext uri="{FF2B5EF4-FFF2-40B4-BE49-F238E27FC236}">
                <a16:creationId xmlns:a16="http://schemas.microsoft.com/office/drawing/2014/main" id="{CBAAD733-4815-44E7-BD72-6BC03D88D1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51</a:t>
            </a:fld>
            <a:endParaRPr lang="en"/>
          </a:p>
        </p:txBody>
      </p:sp>
    </p:spTree>
    <p:extLst>
      <p:ext uri="{BB962C8B-B14F-4D97-AF65-F5344CB8AC3E}">
        <p14:creationId xmlns:p14="http://schemas.microsoft.com/office/powerpoint/2010/main" val="2643591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6910-012F-4FAC-AC9A-0BAF8B369AE7}"/>
              </a:ext>
            </a:extLst>
          </p:cNvPr>
          <p:cNvSpPr>
            <a:spLocks noGrp="1"/>
          </p:cNvSpPr>
          <p:nvPr>
            <p:ph type="title"/>
          </p:nvPr>
        </p:nvSpPr>
        <p:spPr/>
        <p:txBody>
          <a:bodyPr/>
          <a:lstStyle/>
          <a:p>
            <a:r>
              <a:rPr lang="en-GB" b="0" dirty="0"/>
              <a:t>Gaussian Naïve Bayes    </a:t>
            </a:r>
            <a:endParaRPr lang="en-US" dirty="0"/>
          </a:p>
        </p:txBody>
      </p:sp>
      <p:sp>
        <p:nvSpPr>
          <p:cNvPr id="3" name="Text Placeholder 2">
            <a:extLst>
              <a:ext uri="{FF2B5EF4-FFF2-40B4-BE49-F238E27FC236}">
                <a16:creationId xmlns:a16="http://schemas.microsoft.com/office/drawing/2014/main" id="{12E1F924-A74F-41A9-90E5-361790CCE00C}"/>
              </a:ext>
            </a:extLst>
          </p:cNvPr>
          <p:cNvSpPr>
            <a:spLocks noGrp="1"/>
          </p:cNvSpPr>
          <p:nvPr>
            <p:ph type="body" idx="1"/>
          </p:nvPr>
        </p:nvSpPr>
        <p:spPr/>
        <p:txBody>
          <a:bodyPr/>
          <a:lstStyle/>
          <a:p>
            <a:r>
              <a:rPr lang="en-GB" dirty="0"/>
              <a:t>Gaussian Naive Bayes is a variant of Naive Bayes that follows Gaussian normal distribution and supports continuous data. </a:t>
            </a:r>
          </a:p>
          <a:p>
            <a:pPr>
              <a:lnSpc>
                <a:spcPct val="114999"/>
              </a:lnSpc>
            </a:pPr>
            <a:r>
              <a:rPr lang="en-GB" dirty="0">
                <a:latin typeface="Consolas"/>
              </a:rPr>
              <a:t>0.75</a:t>
            </a:r>
          </a:p>
          <a:p>
            <a:pPr>
              <a:lnSpc>
                <a:spcPct val="114999"/>
              </a:lnSpc>
            </a:pPr>
            <a:r>
              <a:rPr lang="en-GB" dirty="0">
                <a:latin typeface="Consolas"/>
              </a:rPr>
              <a:t>Cross validation</a:t>
            </a:r>
          </a:p>
          <a:p>
            <a:pPr>
              <a:lnSpc>
                <a:spcPct val="114999"/>
              </a:lnSpc>
            </a:pPr>
            <a:r>
              <a:rPr lang="en-GB" dirty="0">
                <a:latin typeface="Consolas"/>
              </a:rPr>
              <a:t>[0.75555556 0.97777778 1.         1.         1.         1.        ]
0.9555555555555556 0.08981004187394179</a:t>
            </a:r>
          </a:p>
        </p:txBody>
      </p:sp>
      <p:sp>
        <p:nvSpPr>
          <p:cNvPr id="4" name="Slide Number Placeholder 3">
            <a:extLst>
              <a:ext uri="{FF2B5EF4-FFF2-40B4-BE49-F238E27FC236}">
                <a16:creationId xmlns:a16="http://schemas.microsoft.com/office/drawing/2014/main" id="{B10A19DC-AC87-4526-A445-BBB3EA0531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52</a:t>
            </a:fld>
            <a:endParaRPr lang="en"/>
          </a:p>
        </p:txBody>
      </p:sp>
    </p:spTree>
    <p:extLst>
      <p:ext uri="{BB962C8B-B14F-4D97-AF65-F5344CB8AC3E}">
        <p14:creationId xmlns:p14="http://schemas.microsoft.com/office/powerpoint/2010/main" val="4064509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32D6-44D6-45C4-AEB1-DE20F4898EE5}"/>
              </a:ext>
            </a:extLst>
          </p:cNvPr>
          <p:cNvSpPr>
            <a:spLocks noGrp="1"/>
          </p:cNvSpPr>
          <p:nvPr>
            <p:ph type="title"/>
          </p:nvPr>
        </p:nvSpPr>
        <p:spPr/>
        <p:txBody>
          <a:bodyPr/>
          <a:lstStyle/>
          <a:p>
            <a:r>
              <a:rPr lang="en-GB" dirty="0"/>
              <a:t>svc</a:t>
            </a:r>
          </a:p>
        </p:txBody>
      </p:sp>
      <p:sp>
        <p:nvSpPr>
          <p:cNvPr id="3" name="Text Placeholder 2">
            <a:extLst>
              <a:ext uri="{FF2B5EF4-FFF2-40B4-BE49-F238E27FC236}">
                <a16:creationId xmlns:a16="http://schemas.microsoft.com/office/drawing/2014/main" id="{E8D0B9CD-3693-4A71-91E9-9B3A30BC8C18}"/>
              </a:ext>
            </a:extLst>
          </p:cNvPr>
          <p:cNvSpPr>
            <a:spLocks noGrp="1"/>
          </p:cNvSpPr>
          <p:nvPr>
            <p:ph type="body" idx="1"/>
          </p:nvPr>
        </p:nvSpPr>
        <p:spPr/>
        <p:txBody>
          <a:bodyPr/>
          <a:lstStyle/>
          <a:p>
            <a:r>
              <a:rPr lang="en-GB" dirty="0"/>
              <a:t>The objective of a Linear SVC (</a:t>
            </a:r>
            <a:r>
              <a:rPr lang="en-GB" b="1" dirty="0"/>
              <a:t>Support Vector Classifier</a:t>
            </a:r>
            <a:r>
              <a:rPr lang="en-GB" dirty="0"/>
              <a:t>) is to fit to the data you provide, returning a "best fit" hyperplane that divides, or categorizes, your data. </a:t>
            </a:r>
          </a:p>
          <a:p>
            <a:pPr>
              <a:lnSpc>
                <a:spcPct val="114999"/>
              </a:lnSpc>
            </a:pPr>
            <a:r>
              <a:rPr lang="en-GB" dirty="0">
                <a:latin typeface="Consolas"/>
              </a:rPr>
              <a:t>0.8666666666666667</a:t>
            </a:r>
          </a:p>
          <a:p>
            <a:pPr>
              <a:lnSpc>
                <a:spcPct val="114999"/>
              </a:lnSpc>
            </a:pPr>
            <a:r>
              <a:rPr lang="en-GB" dirty="0">
                <a:latin typeface="Consolas"/>
              </a:rPr>
              <a:t>Cross validation</a:t>
            </a:r>
          </a:p>
          <a:p>
            <a:pPr>
              <a:lnSpc>
                <a:spcPct val="114999"/>
              </a:lnSpc>
            </a:pPr>
            <a:r>
              <a:rPr lang="en-GB" dirty="0">
                <a:latin typeface="Consolas"/>
              </a:rPr>
              <a:t>[0.75555556 0.95555556 1.         1.         1.         1.        ]
0.9518518518518518 0.0892738577273626</a:t>
            </a:r>
          </a:p>
        </p:txBody>
      </p:sp>
      <p:sp>
        <p:nvSpPr>
          <p:cNvPr id="4" name="Slide Number Placeholder 3">
            <a:extLst>
              <a:ext uri="{FF2B5EF4-FFF2-40B4-BE49-F238E27FC236}">
                <a16:creationId xmlns:a16="http://schemas.microsoft.com/office/drawing/2014/main" id="{0381FFA9-0DA9-43A1-9D6B-1B47185CD0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53</a:t>
            </a:fld>
            <a:endParaRPr lang="en"/>
          </a:p>
        </p:txBody>
      </p:sp>
    </p:spTree>
    <p:extLst>
      <p:ext uri="{BB962C8B-B14F-4D97-AF65-F5344CB8AC3E}">
        <p14:creationId xmlns:p14="http://schemas.microsoft.com/office/powerpoint/2010/main" val="3450498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6EFC-7327-45D6-B9BE-13B1FA302947}"/>
              </a:ext>
            </a:extLst>
          </p:cNvPr>
          <p:cNvSpPr>
            <a:spLocks noGrp="1"/>
          </p:cNvSpPr>
          <p:nvPr>
            <p:ph type="title"/>
          </p:nvPr>
        </p:nvSpPr>
        <p:spPr/>
        <p:txBody>
          <a:bodyPr/>
          <a:lstStyle/>
          <a:p>
            <a:r>
              <a:rPr lang="en-GB" b="0" dirty="0" err="1"/>
              <a:t>GridSearchCV</a:t>
            </a:r>
            <a:r>
              <a:rPr lang="en-GB" b="0" dirty="0"/>
              <a:t> </a:t>
            </a:r>
            <a:endParaRPr lang="en-US" dirty="0"/>
          </a:p>
        </p:txBody>
      </p:sp>
      <p:sp>
        <p:nvSpPr>
          <p:cNvPr id="3" name="Text Placeholder 2">
            <a:extLst>
              <a:ext uri="{FF2B5EF4-FFF2-40B4-BE49-F238E27FC236}">
                <a16:creationId xmlns:a16="http://schemas.microsoft.com/office/drawing/2014/main" id="{4279FC43-1656-4B70-AF65-481F159D8731}"/>
              </a:ext>
            </a:extLst>
          </p:cNvPr>
          <p:cNvSpPr>
            <a:spLocks noGrp="1"/>
          </p:cNvSpPr>
          <p:nvPr>
            <p:ph type="body" idx="1"/>
          </p:nvPr>
        </p:nvSpPr>
        <p:spPr/>
        <p:txBody>
          <a:bodyPr/>
          <a:lstStyle/>
          <a:p>
            <a:r>
              <a:rPr lang="en-GB" dirty="0" err="1"/>
              <a:t>GridSearchCV</a:t>
            </a:r>
            <a:r>
              <a:rPr lang="en-GB" dirty="0"/>
              <a:t> is </a:t>
            </a:r>
            <a:r>
              <a:rPr lang="en-GB" b="1" dirty="0"/>
              <a:t>a library function that is a member of </a:t>
            </a:r>
            <a:r>
              <a:rPr lang="en-GB" b="1" dirty="0" err="1"/>
              <a:t>sklearn's</a:t>
            </a:r>
            <a:r>
              <a:rPr lang="en-GB" b="1" dirty="0"/>
              <a:t> </a:t>
            </a:r>
            <a:r>
              <a:rPr lang="en-GB" b="1" dirty="0" err="1"/>
              <a:t>model_selection</a:t>
            </a:r>
            <a:r>
              <a:rPr lang="en-GB" b="1" dirty="0"/>
              <a:t> package</a:t>
            </a:r>
            <a:r>
              <a:rPr lang="en-GB" dirty="0"/>
              <a:t>. It helps to loop through predefined hyperparameters and fit your estimator (model) on your training set.</a:t>
            </a:r>
          </a:p>
        </p:txBody>
      </p:sp>
      <p:sp>
        <p:nvSpPr>
          <p:cNvPr id="4" name="Slide Number Placeholder 3">
            <a:extLst>
              <a:ext uri="{FF2B5EF4-FFF2-40B4-BE49-F238E27FC236}">
                <a16:creationId xmlns:a16="http://schemas.microsoft.com/office/drawing/2014/main" id="{9C6E6FD5-8ABC-415B-822C-608D739A3C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54</a:t>
            </a:fld>
            <a:endParaRPr lang="en"/>
          </a:p>
        </p:txBody>
      </p:sp>
    </p:spTree>
    <p:extLst>
      <p:ext uri="{BB962C8B-B14F-4D97-AF65-F5344CB8AC3E}">
        <p14:creationId xmlns:p14="http://schemas.microsoft.com/office/powerpoint/2010/main" val="3020444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81D763-8121-4084-A03A-96F10A8981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55</a:t>
            </a:fld>
            <a:endParaRPr lang="en"/>
          </a:p>
        </p:txBody>
      </p:sp>
      <p:pic>
        <p:nvPicPr>
          <p:cNvPr id="6" name="Picture 6" descr="Graphical user interface, text, application, email&#10;&#10;Description automatically generated">
            <a:extLst>
              <a:ext uri="{FF2B5EF4-FFF2-40B4-BE49-F238E27FC236}">
                <a16:creationId xmlns:a16="http://schemas.microsoft.com/office/drawing/2014/main" id="{8A532B71-6934-4512-ACC3-B355C2ED7C56}"/>
              </a:ext>
            </a:extLst>
          </p:cNvPr>
          <p:cNvPicPr>
            <a:picLocks noChangeAspect="1"/>
          </p:cNvPicPr>
          <p:nvPr/>
        </p:nvPicPr>
        <p:blipFill>
          <a:blip r:embed="rId2"/>
          <a:stretch>
            <a:fillRect/>
          </a:stretch>
        </p:blipFill>
        <p:spPr>
          <a:xfrm>
            <a:off x="461514" y="237065"/>
            <a:ext cx="7757302" cy="4550758"/>
          </a:xfrm>
          <a:prstGeom prst="rect">
            <a:avLst/>
          </a:prstGeom>
        </p:spPr>
      </p:pic>
    </p:spTree>
    <p:extLst>
      <p:ext uri="{BB962C8B-B14F-4D97-AF65-F5344CB8AC3E}">
        <p14:creationId xmlns:p14="http://schemas.microsoft.com/office/powerpoint/2010/main" val="2164608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4FBB-EA12-43B0-A88D-9673B3ECF9BB}"/>
              </a:ext>
            </a:extLst>
          </p:cNvPr>
          <p:cNvSpPr>
            <a:spLocks noGrp="1"/>
          </p:cNvSpPr>
          <p:nvPr>
            <p:ph type="title"/>
          </p:nvPr>
        </p:nvSpPr>
        <p:spPr/>
        <p:txBody>
          <a:bodyPr/>
          <a:lstStyle/>
          <a:p>
            <a:r>
              <a:rPr lang="en-GB" b="0" dirty="0"/>
              <a:t>AUC - ROC curve</a:t>
            </a:r>
            <a:endParaRPr lang="en-US" dirty="0"/>
          </a:p>
        </p:txBody>
      </p:sp>
      <p:sp>
        <p:nvSpPr>
          <p:cNvPr id="3" name="Text Placeholder 2">
            <a:extLst>
              <a:ext uri="{FF2B5EF4-FFF2-40B4-BE49-F238E27FC236}">
                <a16:creationId xmlns:a16="http://schemas.microsoft.com/office/drawing/2014/main" id="{A7973ACE-9E67-4F84-BE3E-212FA964FDE0}"/>
              </a:ext>
            </a:extLst>
          </p:cNvPr>
          <p:cNvSpPr>
            <a:spLocks noGrp="1"/>
          </p:cNvSpPr>
          <p:nvPr>
            <p:ph type="body" idx="1"/>
          </p:nvPr>
        </p:nvSpPr>
        <p:spPr/>
        <p:txBody>
          <a:bodyPr/>
          <a:lstStyle/>
          <a:p>
            <a:r>
              <a:rPr lang="en-GB" dirty="0"/>
              <a:t>AUC - ROC curve is </a:t>
            </a:r>
            <a:r>
              <a:rPr lang="en-GB" b="1" dirty="0"/>
              <a:t>a performance measurement for the classification problems at various threshold settings</a:t>
            </a:r>
            <a:r>
              <a:rPr lang="en-GB" dirty="0"/>
              <a:t>. ROC is a probability curve and AUC represents the degree or measure of separability. </a:t>
            </a:r>
          </a:p>
        </p:txBody>
      </p:sp>
      <p:sp>
        <p:nvSpPr>
          <p:cNvPr id="4" name="Slide Number Placeholder 3">
            <a:extLst>
              <a:ext uri="{FF2B5EF4-FFF2-40B4-BE49-F238E27FC236}">
                <a16:creationId xmlns:a16="http://schemas.microsoft.com/office/drawing/2014/main" id="{6F492769-FA8A-447E-8026-A831766795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56</a:t>
            </a:fld>
            <a:endParaRPr lang="en"/>
          </a:p>
        </p:txBody>
      </p:sp>
    </p:spTree>
    <p:extLst>
      <p:ext uri="{BB962C8B-B14F-4D97-AF65-F5344CB8AC3E}">
        <p14:creationId xmlns:p14="http://schemas.microsoft.com/office/powerpoint/2010/main" val="1674684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10;&#10;Description automatically generated">
            <a:extLst>
              <a:ext uri="{FF2B5EF4-FFF2-40B4-BE49-F238E27FC236}">
                <a16:creationId xmlns:a16="http://schemas.microsoft.com/office/drawing/2014/main" id="{37E1F22E-BF95-4114-B3D3-8F5BEC9A63F2}"/>
              </a:ext>
            </a:extLst>
          </p:cNvPr>
          <p:cNvPicPr>
            <a:picLocks noChangeAspect="1"/>
          </p:cNvPicPr>
          <p:nvPr/>
        </p:nvPicPr>
        <p:blipFill>
          <a:blip r:embed="rId2"/>
          <a:stretch>
            <a:fillRect/>
          </a:stretch>
        </p:blipFill>
        <p:spPr>
          <a:xfrm>
            <a:off x="623259" y="118452"/>
            <a:ext cx="7811218" cy="4874248"/>
          </a:xfrm>
          <a:prstGeom prst="rect">
            <a:avLst/>
          </a:prstGeom>
        </p:spPr>
      </p:pic>
    </p:spTree>
    <p:extLst>
      <p:ext uri="{BB962C8B-B14F-4D97-AF65-F5344CB8AC3E}">
        <p14:creationId xmlns:p14="http://schemas.microsoft.com/office/powerpoint/2010/main" val="1746358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2910" y="142858"/>
            <a:ext cx="8001056" cy="483209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rgbClr val="00B050"/>
                </a:solidFill>
                <a:latin typeface="Arial Rounded MT Bold" pitchFamily="34" charset="0"/>
              </a:rPr>
              <a:t>OBSERVATIONS ON CUSTOMER EXPERIENCE:</a:t>
            </a:r>
          </a:p>
          <a:p>
            <a:endParaRPr lang="en-US" dirty="0">
              <a:solidFill>
                <a:srgbClr val="00B050"/>
              </a:solidFill>
              <a:latin typeface="Arial Rounded MT Bold" pitchFamily="34" charset="0"/>
            </a:endParaRPr>
          </a:p>
          <a:p>
            <a:r>
              <a:rPr lang="en-US" dirty="0">
                <a:solidFill>
                  <a:srgbClr val="00B050"/>
                </a:solidFill>
                <a:latin typeface="Arial Rounded MT Bold" pitchFamily="34" charset="0"/>
              </a:rPr>
              <a:t>1. Most of the customers shopping on line have shopped majorly from the</a:t>
            </a:r>
          </a:p>
          <a:p>
            <a:r>
              <a:rPr lang="en-US" dirty="0">
                <a:solidFill>
                  <a:srgbClr val="00B050"/>
                </a:solidFill>
                <a:latin typeface="Arial Rounded MT Bold" pitchFamily="34" charset="0"/>
              </a:rPr>
              <a:t>following websites, Amazon. In, Flipkart.com, Snapdeal.com, paytm.com.</a:t>
            </a:r>
          </a:p>
          <a:p>
            <a:r>
              <a:rPr lang="en-US" dirty="0">
                <a:solidFill>
                  <a:srgbClr val="00B050"/>
                </a:solidFill>
                <a:latin typeface="Arial Rounded MT Bold" pitchFamily="34" charset="0"/>
              </a:rPr>
              <a:t>2. Amazon, </a:t>
            </a:r>
            <a:r>
              <a:rPr lang="en-US" dirty="0" err="1">
                <a:solidFill>
                  <a:srgbClr val="00B050"/>
                </a:solidFill>
                <a:latin typeface="Arial Rounded MT Bold" pitchFamily="34" charset="0"/>
              </a:rPr>
              <a:t>flipkart</a:t>
            </a:r>
            <a:r>
              <a:rPr lang="en-US" dirty="0">
                <a:solidFill>
                  <a:srgbClr val="00B050"/>
                </a:solidFill>
                <a:latin typeface="Arial Rounded MT Bold" pitchFamily="34" charset="0"/>
              </a:rPr>
              <a:t>, </a:t>
            </a:r>
            <a:r>
              <a:rPr lang="en-US" dirty="0" err="1">
                <a:solidFill>
                  <a:srgbClr val="00B050"/>
                </a:solidFill>
                <a:latin typeface="Arial Rounded MT Bold" pitchFamily="34" charset="0"/>
              </a:rPr>
              <a:t>snapdeal</a:t>
            </a:r>
            <a:r>
              <a:rPr lang="en-US" dirty="0">
                <a:solidFill>
                  <a:srgbClr val="00B050"/>
                </a:solidFill>
                <a:latin typeface="Arial Rounded MT Bold" pitchFamily="34" charset="0"/>
              </a:rPr>
              <a:t>, </a:t>
            </a:r>
            <a:r>
              <a:rPr lang="en-US" dirty="0" err="1">
                <a:solidFill>
                  <a:srgbClr val="00B050"/>
                </a:solidFill>
                <a:latin typeface="Arial Rounded MT Bold" pitchFamily="34" charset="0"/>
              </a:rPr>
              <a:t>myntra</a:t>
            </a:r>
            <a:r>
              <a:rPr lang="en-US" dirty="0">
                <a:solidFill>
                  <a:srgbClr val="00B050"/>
                </a:solidFill>
                <a:latin typeface="Arial Rounded MT Bold" pitchFamily="34" charset="0"/>
              </a:rPr>
              <a:t> seems to have easy to use website or</a:t>
            </a:r>
          </a:p>
          <a:p>
            <a:r>
              <a:rPr lang="en-US" dirty="0">
                <a:solidFill>
                  <a:srgbClr val="00B050"/>
                </a:solidFill>
                <a:latin typeface="Arial Rounded MT Bold" pitchFamily="34" charset="0"/>
              </a:rPr>
              <a:t>application.</a:t>
            </a:r>
          </a:p>
          <a:p>
            <a:r>
              <a:rPr lang="en-US" dirty="0">
                <a:solidFill>
                  <a:srgbClr val="00B050"/>
                </a:solidFill>
                <a:latin typeface="Arial Rounded MT Bold" pitchFamily="34" charset="0"/>
              </a:rPr>
              <a:t>3.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and Flipkart.com has a visually appealing web-page layout.</a:t>
            </a:r>
          </a:p>
          <a:p>
            <a:r>
              <a:rPr lang="en-US" dirty="0">
                <a:solidFill>
                  <a:srgbClr val="00B050"/>
                </a:solidFill>
                <a:latin typeface="Arial Rounded MT Bold" pitchFamily="34" charset="0"/>
              </a:rPr>
              <a:t>4.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and Flipkart.com has a wild variety of products on offers.</a:t>
            </a:r>
          </a:p>
          <a:p>
            <a:r>
              <a:rPr lang="en-US" dirty="0">
                <a:solidFill>
                  <a:srgbClr val="00B050"/>
                </a:solidFill>
                <a:latin typeface="Arial Rounded MT Bold" pitchFamily="34" charset="0"/>
              </a:rPr>
              <a:t>5.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and Flipkart.com has complete and relevant description</a:t>
            </a:r>
          </a:p>
          <a:p>
            <a:r>
              <a:rPr lang="en-US" dirty="0">
                <a:solidFill>
                  <a:srgbClr val="00B050"/>
                </a:solidFill>
                <a:latin typeface="Arial Rounded MT Bold" pitchFamily="34" charset="0"/>
              </a:rPr>
              <a:t>information of products compared to all other websites.</a:t>
            </a:r>
          </a:p>
          <a:p>
            <a:r>
              <a:rPr lang="en-US" dirty="0">
                <a:solidFill>
                  <a:srgbClr val="00B050"/>
                </a:solidFill>
                <a:latin typeface="Arial Rounded MT Bold" pitchFamily="34" charset="0"/>
              </a:rPr>
              <a:t>6. Amazon. In, Flipkart.com, Snapdeal.com, paytm.com, myntra.com has fast</a:t>
            </a:r>
          </a:p>
          <a:p>
            <a:r>
              <a:rPr lang="en-US" dirty="0">
                <a:solidFill>
                  <a:srgbClr val="00B050"/>
                </a:solidFill>
                <a:latin typeface="Arial Rounded MT Bold" pitchFamily="34" charset="0"/>
              </a:rPr>
              <a:t>loading websites.</a:t>
            </a:r>
          </a:p>
          <a:p>
            <a:r>
              <a:rPr lang="en-US" dirty="0">
                <a:solidFill>
                  <a:srgbClr val="00B050"/>
                </a:solidFill>
                <a:latin typeface="Arial Rounded MT Bold" pitchFamily="34" charset="0"/>
              </a:rPr>
              <a:t>7.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and Flipkart.com has the reliability of the customer.</a:t>
            </a:r>
          </a:p>
          <a:p>
            <a:r>
              <a:rPr lang="en-US" dirty="0">
                <a:solidFill>
                  <a:srgbClr val="00B050"/>
                </a:solidFill>
                <a:latin typeface="Arial Rounded MT Bold" pitchFamily="34" charset="0"/>
              </a:rPr>
              <a:t>8.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Flipkart.com has quickness towards completing the purchase.</a:t>
            </a:r>
          </a:p>
          <a:p>
            <a:r>
              <a:rPr lang="en-US" dirty="0">
                <a:solidFill>
                  <a:srgbClr val="00B050"/>
                </a:solidFill>
                <a:latin typeface="Arial Rounded MT Bold" pitchFamily="34" charset="0"/>
              </a:rPr>
              <a:t>9. Amazon. In, Flipkart.com, Snapdeal.com has availability of several</a:t>
            </a:r>
          </a:p>
          <a:p>
            <a:r>
              <a:rPr lang="en-US" dirty="0">
                <a:solidFill>
                  <a:srgbClr val="00B050"/>
                </a:solidFill>
                <a:latin typeface="Arial Rounded MT Bold" pitchFamily="34" charset="0"/>
              </a:rPr>
              <a:t>payment options.</a:t>
            </a:r>
          </a:p>
          <a:p>
            <a:r>
              <a:rPr lang="en-US" dirty="0">
                <a:solidFill>
                  <a:srgbClr val="00B050"/>
                </a:solidFill>
                <a:latin typeface="Arial Rounded MT Bold" pitchFamily="34" charset="0"/>
              </a:rPr>
              <a:t>10.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and Flipkart.com has speedy order delivery.</a:t>
            </a:r>
          </a:p>
          <a:p>
            <a:r>
              <a:rPr lang="en-US" dirty="0">
                <a:solidFill>
                  <a:srgbClr val="00B050"/>
                </a:solidFill>
                <a:latin typeface="Arial Rounded MT Bold" pitchFamily="34" charset="0"/>
              </a:rPr>
              <a:t>11. According to customers the privacy and security of customer financial</a:t>
            </a:r>
          </a:p>
          <a:p>
            <a:r>
              <a:rPr lang="en-US" dirty="0">
                <a:solidFill>
                  <a:srgbClr val="00B050"/>
                </a:solidFill>
                <a:latin typeface="Arial Rounded MT Bold" pitchFamily="34" charset="0"/>
              </a:rPr>
              <a:t>information is maintained by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and Flipkart.com.</a:t>
            </a:r>
          </a:p>
          <a:p>
            <a:r>
              <a:rPr lang="en-US" dirty="0">
                <a:solidFill>
                  <a:srgbClr val="00B050"/>
                </a:solidFill>
                <a:latin typeface="Arial Rounded MT Bold" pitchFamily="34" charset="0"/>
              </a:rPr>
              <a:t>12. Amazon. In, Flipkart.com, Snapdeal.com has a Perceived Trustworthiness.</a:t>
            </a:r>
          </a:p>
          <a:p>
            <a:r>
              <a:rPr lang="en-US" dirty="0">
                <a:solidFill>
                  <a:srgbClr val="00B050"/>
                </a:solidFill>
                <a:latin typeface="Arial Rounded MT Bold" pitchFamily="34" charset="0"/>
              </a:rPr>
              <a:t>13. Presence of online assistance through multi-channel is mostly provided by</a:t>
            </a:r>
          </a:p>
          <a:p>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Flipkart.com, and Snapdeal.com.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357172"/>
            <a:ext cx="6858048" cy="397031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rgbClr val="00B050"/>
                </a:solidFill>
                <a:latin typeface="Arial Rounded MT Bold" pitchFamily="34" charset="0"/>
              </a:rPr>
              <a:t>14. Longer time to get logged in (promotion, sales period):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a:t>
            </a:r>
          </a:p>
          <a:p>
            <a:r>
              <a:rPr lang="en-US" dirty="0">
                <a:solidFill>
                  <a:srgbClr val="00B050"/>
                </a:solidFill>
                <a:latin typeface="Arial Rounded MT Bold" pitchFamily="34" charset="0"/>
              </a:rPr>
              <a:t>Flipkart.com, Paytm.com.</a:t>
            </a:r>
          </a:p>
          <a:p>
            <a:r>
              <a:rPr lang="en-US" dirty="0">
                <a:solidFill>
                  <a:srgbClr val="00B050"/>
                </a:solidFill>
                <a:latin typeface="Arial Rounded MT Bold" pitchFamily="34" charset="0"/>
              </a:rPr>
              <a:t>15.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Flipkart.com, Myntra.com, Snapdeal.com takes longer time in</a:t>
            </a:r>
          </a:p>
          <a:p>
            <a:r>
              <a:rPr lang="en-US" dirty="0">
                <a:solidFill>
                  <a:srgbClr val="00B050"/>
                </a:solidFill>
                <a:latin typeface="Arial Rounded MT Bold" pitchFamily="34" charset="0"/>
              </a:rPr>
              <a:t>displaying graphics and photos.</a:t>
            </a:r>
          </a:p>
          <a:p>
            <a:r>
              <a:rPr lang="en-US" dirty="0">
                <a:solidFill>
                  <a:srgbClr val="00B050"/>
                </a:solidFill>
                <a:latin typeface="Arial Rounded MT Bold" pitchFamily="34" charset="0"/>
              </a:rPr>
              <a:t>16. Myntra.com, Paytm.com, snapdeal.com has a practice of late declaration of prices.</a:t>
            </a:r>
          </a:p>
          <a:p>
            <a:r>
              <a:rPr lang="en-US" dirty="0">
                <a:solidFill>
                  <a:srgbClr val="00B050"/>
                </a:solidFill>
                <a:latin typeface="Arial Rounded MT Bold" pitchFamily="34" charset="0"/>
              </a:rPr>
              <a:t>17. Myntra.com, Paytm.com, snapdeal.com, Flipkart.com has a longer page</a:t>
            </a:r>
          </a:p>
          <a:p>
            <a:r>
              <a:rPr lang="en-US" dirty="0">
                <a:solidFill>
                  <a:srgbClr val="00B050"/>
                </a:solidFill>
                <a:latin typeface="Arial Rounded MT Bold" pitchFamily="34" charset="0"/>
              </a:rPr>
              <a:t>loading time (promotion, sales period).</a:t>
            </a:r>
          </a:p>
          <a:p>
            <a:r>
              <a:rPr lang="en-US" dirty="0">
                <a:solidFill>
                  <a:srgbClr val="00B050"/>
                </a:solidFill>
                <a:latin typeface="Arial Rounded MT Bold" pitchFamily="34" charset="0"/>
              </a:rPr>
              <a:t>18.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and snapdeal.com has limited mode of payment on most</a:t>
            </a:r>
          </a:p>
          <a:p>
            <a:r>
              <a:rPr lang="en-US" dirty="0">
                <a:solidFill>
                  <a:srgbClr val="00B050"/>
                </a:solidFill>
                <a:latin typeface="Arial Rounded MT Bold" pitchFamily="34" charset="0"/>
              </a:rPr>
              <a:t>products.</a:t>
            </a:r>
          </a:p>
          <a:p>
            <a:r>
              <a:rPr lang="en-US" dirty="0">
                <a:solidFill>
                  <a:srgbClr val="00B050"/>
                </a:solidFill>
                <a:latin typeface="Arial Rounded MT Bold" pitchFamily="34" charset="0"/>
              </a:rPr>
              <a:t>19. Paytm.com, snapdeal.com, Flipkart.com has a longer delivery period.</a:t>
            </a:r>
          </a:p>
          <a:p>
            <a:r>
              <a:rPr lang="en-US" dirty="0">
                <a:solidFill>
                  <a:srgbClr val="00B050"/>
                </a:solidFill>
                <a:latin typeface="Arial Rounded MT Bold" pitchFamily="34" charset="0"/>
              </a:rPr>
              <a:t>20.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Paytm.com has regular change in website/application design.</a:t>
            </a:r>
          </a:p>
          <a:p>
            <a:r>
              <a:rPr lang="en-US" dirty="0">
                <a:solidFill>
                  <a:srgbClr val="00B050"/>
                </a:solidFill>
                <a:latin typeface="Arial Rounded MT Bold" pitchFamily="34" charset="0"/>
              </a:rPr>
              <a:t>21.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Myntra.com, Snapdeal.com, Paytm.com has frequent disruption</a:t>
            </a:r>
          </a:p>
          <a:p>
            <a:r>
              <a:rPr lang="en-US" dirty="0">
                <a:solidFill>
                  <a:srgbClr val="00B050"/>
                </a:solidFill>
                <a:latin typeface="Arial Rounded MT Bold" pitchFamily="34" charset="0"/>
              </a:rPr>
              <a:t>when moving from one page to another.</a:t>
            </a:r>
          </a:p>
          <a:p>
            <a:r>
              <a:rPr lang="en-US" dirty="0">
                <a:solidFill>
                  <a:srgbClr val="00B050"/>
                </a:solidFill>
                <a:latin typeface="Arial Rounded MT Bold" pitchFamily="34" charset="0"/>
              </a:rPr>
              <a:t>22.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and Flipkart.com Website are as efficient as before.</a:t>
            </a:r>
          </a:p>
          <a:p>
            <a:r>
              <a:rPr lang="en-US" dirty="0">
                <a:solidFill>
                  <a:srgbClr val="00B050"/>
                </a:solidFill>
                <a:latin typeface="Arial Rounded MT Bold" pitchFamily="34" charset="0"/>
              </a:rPr>
              <a:t>23. </a:t>
            </a:r>
            <a:r>
              <a:rPr lang="en-US" dirty="0" err="1">
                <a:solidFill>
                  <a:srgbClr val="00B050"/>
                </a:solidFill>
                <a:latin typeface="Arial Rounded MT Bold" pitchFamily="34" charset="0"/>
              </a:rPr>
              <a:t>Amazon.in</a:t>
            </a:r>
            <a:r>
              <a:rPr lang="en-US" dirty="0">
                <a:solidFill>
                  <a:srgbClr val="00B050"/>
                </a:solidFill>
                <a:latin typeface="Arial Rounded MT Bold" pitchFamily="34" charset="0"/>
              </a:rPr>
              <a:t> and Flipkart.com seems to be the most recommended Indian</a:t>
            </a:r>
          </a:p>
          <a:p>
            <a:r>
              <a:rPr lang="en-US" dirty="0">
                <a:solidFill>
                  <a:srgbClr val="00B050"/>
                </a:solidFill>
                <a:latin typeface="Arial Rounded MT Bold" pitchFamily="34" charset="0"/>
              </a:rPr>
              <a:t>online retailer website.</a:t>
            </a:r>
          </a:p>
        </p:txBody>
      </p:sp>
      <p:grpSp>
        <p:nvGrpSpPr>
          <p:cNvPr id="3" name="Google Shape;139;p18"/>
          <p:cNvGrpSpPr/>
          <p:nvPr/>
        </p:nvGrpSpPr>
        <p:grpSpPr>
          <a:xfrm>
            <a:off x="7429520" y="642924"/>
            <a:ext cx="1347295" cy="1633038"/>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8005287" y="2444227"/>
            <a:ext cx="319660" cy="36995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334306" y="2162576"/>
            <a:ext cx="128057" cy="14823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body" idx="1"/>
          </p:nvPr>
        </p:nvSpPr>
        <p:spPr>
          <a:xfrm>
            <a:off x="1552750" y="906350"/>
            <a:ext cx="6376836" cy="1165333"/>
          </a:xfrm>
          <a:prstGeom prst="rect">
            <a:avLst/>
          </a:prstGeom>
        </p:spPr>
        <p:txBody>
          <a:bodyPr spcFirstLastPara="1" wrap="square" lIns="0" tIns="0" rIns="0" bIns="0" anchor="t" anchorCtr="0">
            <a:noAutofit/>
          </a:bodyPr>
          <a:lstStyle/>
          <a:p>
            <a:pPr marL="514350" lvl="0" indent="-514350">
              <a:spcAft>
                <a:spcPts val="1000"/>
              </a:spcAft>
              <a:buAutoNum type="arabicPeriod"/>
            </a:pPr>
            <a:r>
              <a:rPr lang="en-US" dirty="0">
                <a:solidFill>
                  <a:srgbClr val="00B050"/>
                </a:solidFill>
              </a:rPr>
              <a:t>What is Customer Retention?</a:t>
            </a:r>
          </a:p>
          <a:p>
            <a:pPr>
              <a:buNone/>
            </a:pPr>
            <a:r>
              <a:rPr lang="en-US" sz="1400" dirty="0">
                <a:solidFill>
                  <a:srgbClr val="00B050"/>
                </a:solidFill>
                <a:latin typeface="Arial Rounded MT Bold" pitchFamily="34" charset="0"/>
              </a:rPr>
              <a:t>Customer retention refers to a company’s ability to turn</a:t>
            </a:r>
          </a:p>
          <a:p>
            <a:pPr>
              <a:buNone/>
            </a:pPr>
            <a:r>
              <a:rPr lang="en-US" sz="1400" dirty="0">
                <a:solidFill>
                  <a:srgbClr val="00B050"/>
                </a:solidFill>
                <a:latin typeface="Arial Rounded MT Bold" pitchFamily="34" charset="0"/>
              </a:rPr>
              <a:t>customers into repeat buyers and prevent them from switching</a:t>
            </a:r>
          </a:p>
          <a:p>
            <a:pPr>
              <a:buNone/>
            </a:pPr>
            <a:r>
              <a:rPr lang="en-US" sz="1400" dirty="0">
                <a:solidFill>
                  <a:srgbClr val="00B050"/>
                </a:solidFill>
                <a:latin typeface="Arial Rounded MT Bold" pitchFamily="34" charset="0"/>
              </a:rPr>
              <a:t>to a competitor. It indicates whether your product and the</a:t>
            </a:r>
          </a:p>
          <a:p>
            <a:pPr>
              <a:buNone/>
            </a:pPr>
            <a:r>
              <a:rPr lang="en-US" sz="1400" dirty="0">
                <a:solidFill>
                  <a:srgbClr val="00B050"/>
                </a:solidFill>
                <a:latin typeface="Arial Rounded MT Bold" pitchFamily="34" charset="0"/>
              </a:rPr>
              <a:t>quality of your service please your existing customers. It’s also</a:t>
            </a:r>
          </a:p>
          <a:p>
            <a:pPr>
              <a:buNone/>
            </a:pPr>
            <a:r>
              <a:rPr lang="en-US" sz="1400" dirty="0">
                <a:solidFill>
                  <a:srgbClr val="00B050"/>
                </a:solidFill>
                <a:latin typeface="Arial Rounded MT Bold" pitchFamily="34" charset="0"/>
              </a:rPr>
              <a:t>the lifeblood of most subscription-based companies and service</a:t>
            </a:r>
          </a:p>
          <a:p>
            <a:pPr>
              <a:buNone/>
            </a:pPr>
            <a:r>
              <a:rPr lang="en-US" sz="1400" dirty="0">
                <a:solidFill>
                  <a:srgbClr val="00B050"/>
                </a:solidFill>
                <a:latin typeface="Arial Rounded MT Bold" pitchFamily="34" charset="0"/>
              </a:rPr>
              <a:t>providers.</a:t>
            </a:r>
          </a:p>
          <a:p>
            <a:pPr>
              <a:buNone/>
            </a:pPr>
            <a:r>
              <a:rPr lang="en-US" sz="1400" dirty="0">
                <a:solidFill>
                  <a:srgbClr val="00B050"/>
                </a:solidFill>
                <a:latin typeface="Arial Rounded MT Bold" pitchFamily="34" charset="0"/>
              </a:rPr>
              <a:t>Customer retention strategies are the processes and</a:t>
            </a:r>
          </a:p>
          <a:p>
            <a:pPr>
              <a:buNone/>
            </a:pPr>
            <a:r>
              <a:rPr lang="en-US" sz="1400" dirty="0">
                <a:solidFill>
                  <a:srgbClr val="00B050"/>
                </a:solidFill>
                <a:latin typeface="Arial Rounded MT Bold" pitchFamily="34" charset="0"/>
              </a:rPr>
              <a:t>initiatives businesses put in place to build customer loyalty and</a:t>
            </a:r>
          </a:p>
          <a:p>
            <a:pPr>
              <a:buNone/>
            </a:pPr>
            <a:r>
              <a:rPr lang="en-US" sz="1400" dirty="0">
                <a:solidFill>
                  <a:srgbClr val="00B050"/>
                </a:solidFill>
                <a:latin typeface="Arial Rounded MT Bold" pitchFamily="34" charset="0"/>
              </a:rPr>
              <a:t>improve customer lifetime value.</a:t>
            </a:r>
          </a:p>
          <a:p>
            <a:pPr marL="514350" lvl="0" indent="-514350">
              <a:spcAft>
                <a:spcPts val="1000"/>
              </a:spcAft>
              <a:buNone/>
            </a:pPr>
            <a:endParaRPr>
              <a:latin typeface="Arial Rounded MT Bold" pitchFamily="34" charset="0"/>
            </a:endParaRPr>
          </a:p>
        </p:txBody>
      </p:sp>
      <p:sp>
        <p:nvSpPr>
          <p:cNvPr id="125" name="Google Shape;125;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714362"/>
            <a:ext cx="6286544" cy="375487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rgbClr val="00B050"/>
                </a:solidFill>
                <a:latin typeface="Arial Rounded MT Bold" pitchFamily="34" charset="0"/>
              </a:rPr>
              <a:t>CONCLUSION :</a:t>
            </a:r>
          </a:p>
          <a:p>
            <a:endParaRPr lang="en-US" dirty="0">
              <a:solidFill>
                <a:srgbClr val="00B050"/>
              </a:solidFill>
              <a:latin typeface="Arial Rounded MT Bold" pitchFamily="34" charset="0"/>
            </a:endParaRPr>
          </a:p>
          <a:p>
            <a:r>
              <a:rPr lang="en-US" dirty="0">
                <a:solidFill>
                  <a:srgbClr val="00B050"/>
                </a:solidFill>
                <a:latin typeface="Arial Rounded MT Bold" pitchFamily="34" charset="0"/>
              </a:rPr>
              <a:t>The purpose of this study is to understand the influence of utilitarian</a:t>
            </a:r>
          </a:p>
          <a:p>
            <a:r>
              <a:rPr lang="en-US" dirty="0">
                <a:solidFill>
                  <a:srgbClr val="00B050"/>
                </a:solidFill>
                <a:latin typeface="Arial Rounded MT Bold" pitchFamily="34" charset="0"/>
              </a:rPr>
              <a:t>values, hedonic values, customer experience and perceived risk on Ecommerce customer satisfaction in India.</a:t>
            </a:r>
          </a:p>
          <a:p>
            <a:endParaRPr lang="en-US" dirty="0">
              <a:solidFill>
                <a:srgbClr val="00B050"/>
              </a:solidFill>
              <a:latin typeface="Arial Rounded MT Bold" pitchFamily="34" charset="0"/>
            </a:endParaRPr>
          </a:p>
          <a:p>
            <a:r>
              <a:rPr lang="en-US" dirty="0">
                <a:solidFill>
                  <a:srgbClr val="00B050"/>
                </a:solidFill>
                <a:latin typeface="Arial Rounded MT Bold" pitchFamily="34" charset="0"/>
              </a:rPr>
              <a:t>The analysis shows that the Utilitarian Value significantly influences</a:t>
            </a:r>
          </a:p>
          <a:p>
            <a:r>
              <a:rPr lang="en-US" dirty="0">
                <a:solidFill>
                  <a:srgbClr val="00B050"/>
                </a:solidFill>
                <a:latin typeface="Arial Rounded MT Bold" pitchFamily="34" charset="0"/>
              </a:rPr>
              <a:t>Customer Satisfaction, meaning that the level of Utilitarian Value of ecommerce customers will affect the level of Customer Satisfaction. In</a:t>
            </a:r>
          </a:p>
          <a:p>
            <a:r>
              <a:rPr lang="en-US" dirty="0">
                <a:solidFill>
                  <a:srgbClr val="00B050"/>
                </a:solidFill>
                <a:latin typeface="Arial Rounded MT Bold" pitchFamily="34" charset="0"/>
              </a:rPr>
              <a:t>other words, the better (higher) Utilitarian Value given by e-commerce</a:t>
            </a:r>
          </a:p>
          <a:p>
            <a:r>
              <a:rPr lang="en-US" dirty="0">
                <a:solidFill>
                  <a:srgbClr val="00B050"/>
                </a:solidFill>
                <a:latin typeface="Arial Rounded MT Bold" pitchFamily="34" charset="0"/>
              </a:rPr>
              <a:t>products will lead to satisfaction with customers.</a:t>
            </a:r>
          </a:p>
          <a:p>
            <a:endParaRPr lang="en-US" dirty="0">
              <a:solidFill>
                <a:srgbClr val="00B050"/>
              </a:solidFill>
              <a:latin typeface="Arial Rounded MT Bold" pitchFamily="34" charset="0"/>
            </a:endParaRPr>
          </a:p>
          <a:p>
            <a:r>
              <a:rPr lang="en-US" dirty="0">
                <a:solidFill>
                  <a:srgbClr val="00B050"/>
                </a:solidFill>
                <a:latin typeface="Arial Rounded MT Bold" pitchFamily="34" charset="0"/>
              </a:rPr>
              <a:t> Hedonic Value significantly influences Customer Satisfaction, meaning that the high and low Hedonic Value of e-commerce customers will affect the level of Customer Satisfaction. In other words, the higher the Hedonic Value given by e-commerce products will lead to the satisfaction of ecommerce customers.</a:t>
            </a:r>
          </a:p>
        </p:txBody>
      </p:sp>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571486"/>
            <a:ext cx="6072230" cy="440120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rgbClr val="00B050"/>
                </a:solidFill>
                <a:latin typeface="Arial Rounded MT Bold" pitchFamily="34" charset="0"/>
              </a:rPr>
              <a:t>The following factors should be considered by the E-commerce websites to improve the customer satisfaction:</a:t>
            </a:r>
          </a:p>
          <a:p>
            <a:endParaRPr lang="en-US" dirty="0">
              <a:solidFill>
                <a:srgbClr val="00B050"/>
              </a:solidFill>
              <a:latin typeface="Arial Rounded MT Bold" pitchFamily="34" charset="0"/>
            </a:endParaRPr>
          </a:p>
          <a:p>
            <a:r>
              <a:rPr lang="en-US" dirty="0">
                <a:solidFill>
                  <a:srgbClr val="00B050"/>
                </a:solidFill>
                <a:latin typeface="Arial Rounded MT Bold" pitchFamily="34" charset="0"/>
              </a:rPr>
              <a:t>1. Utilitarian Value</a:t>
            </a:r>
          </a:p>
          <a:p>
            <a:r>
              <a:rPr lang="en-US" dirty="0">
                <a:solidFill>
                  <a:srgbClr val="00B050"/>
                </a:solidFill>
                <a:latin typeface="Arial Rounded MT Bold" pitchFamily="34" charset="0"/>
              </a:rPr>
              <a:t>	•Product offerings</a:t>
            </a:r>
          </a:p>
          <a:p>
            <a:r>
              <a:rPr lang="en-US" dirty="0">
                <a:solidFill>
                  <a:srgbClr val="00B050"/>
                </a:solidFill>
                <a:latin typeface="Arial Rounded MT Bold" pitchFamily="34" charset="0"/>
              </a:rPr>
              <a:t>	•Product information</a:t>
            </a:r>
          </a:p>
          <a:p>
            <a:r>
              <a:rPr lang="en-US" dirty="0">
                <a:solidFill>
                  <a:srgbClr val="00B050"/>
                </a:solidFill>
                <a:latin typeface="Arial Rounded MT Bold" pitchFamily="34" charset="0"/>
              </a:rPr>
              <a:t>	•Monetary savings</a:t>
            </a:r>
          </a:p>
          <a:p>
            <a:r>
              <a:rPr lang="en-US" dirty="0">
                <a:solidFill>
                  <a:srgbClr val="00B050"/>
                </a:solidFill>
                <a:latin typeface="Arial Rounded MT Bold" pitchFamily="34" charset="0"/>
              </a:rPr>
              <a:t>	•Convenience</a:t>
            </a:r>
          </a:p>
          <a:p>
            <a:r>
              <a:rPr lang="en-US" dirty="0">
                <a:solidFill>
                  <a:srgbClr val="00B050"/>
                </a:solidFill>
                <a:latin typeface="Arial Rounded MT Bold" pitchFamily="34" charset="0"/>
              </a:rPr>
              <a:t>2. Hedonic Value</a:t>
            </a:r>
          </a:p>
          <a:p>
            <a:r>
              <a:rPr lang="en-US" dirty="0">
                <a:solidFill>
                  <a:srgbClr val="00B050"/>
                </a:solidFill>
                <a:latin typeface="Arial Rounded MT Bold" pitchFamily="34" charset="0"/>
              </a:rPr>
              <a:t>	•Adventure Shopping</a:t>
            </a:r>
          </a:p>
          <a:p>
            <a:r>
              <a:rPr lang="en-US" dirty="0">
                <a:solidFill>
                  <a:srgbClr val="00B050"/>
                </a:solidFill>
                <a:latin typeface="Arial Rounded MT Bold" pitchFamily="34" charset="0"/>
              </a:rPr>
              <a:t>	•Social Shopping</a:t>
            </a:r>
          </a:p>
          <a:p>
            <a:r>
              <a:rPr lang="en-US" dirty="0">
                <a:solidFill>
                  <a:srgbClr val="00B050"/>
                </a:solidFill>
                <a:latin typeface="Arial Rounded MT Bold" pitchFamily="34" charset="0"/>
              </a:rPr>
              <a:t>	•Gratification Shopping</a:t>
            </a:r>
          </a:p>
          <a:p>
            <a:r>
              <a:rPr lang="en-US" dirty="0">
                <a:solidFill>
                  <a:srgbClr val="00B050"/>
                </a:solidFill>
                <a:latin typeface="Arial Rounded MT Bold" pitchFamily="34" charset="0"/>
              </a:rPr>
              <a:t>	•Idea Shopping</a:t>
            </a:r>
          </a:p>
          <a:p>
            <a:r>
              <a:rPr lang="en-US" dirty="0">
                <a:solidFill>
                  <a:srgbClr val="00B050"/>
                </a:solidFill>
                <a:latin typeface="Arial Rounded MT Bold" pitchFamily="34" charset="0"/>
              </a:rPr>
              <a:t>	•Role Shopping</a:t>
            </a:r>
          </a:p>
          <a:p>
            <a:r>
              <a:rPr lang="en-US" dirty="0">
                <a:solidFill>
                  <a:srgbClr val="00B050"/>
                </a:solidFill>
                <a:latin typeface="Arial Rounded MT Bold" pitchFamily="34" charset="0"/>
              </a:rPr>
              <a:t>	•Value Shopping</a:t>
            </a:r>
          </a:p>
          <a:p>
            <a:r>
              <a:rPr lang="en-US" dirty="0">
                <a:solidFill>
                  <a:srgbClr val="00B050"/>
                </a:solidFill>
                <a:latin typeface="Arial Rounded MT Bold" pitchFamily="34" charset="0"/>
              </a:rPr>
              <a:t>3. Social Value</a:t>
            </a:r>
          </a:p>
          <a:p>
            <a:r>
              <a:rPr lang="en-US" dirty="0">
                <a:solidFill>
                  <a:srgbClr val="00B050"/>
                </a:solidFill>
                <a:latin typeface="Arial Rounded MT Bold" pitchFamily="34" charset="0"/>
              </a:rPr>
              <a:t>	•Feel acceptable</a:t>
            </a:r>
          </a:p>
          <a:p>
            <a:r>
              <a:rPr lang="en-US" dirty="0">
                <a:solidFill>
                  <a:srgbClr val="00B050"/>
                </a:solidFill>
                <a:latin typeface="Arial Rounded MT Bold" pitchFamily="34" charset="0"/>
              </a:rPr>
              <a:t>	•Good impression</a:t>
            </a:r>
          </a:p>
          <a:p>
            <a:r>
              <a:rPr lang="en-US" dirty="0">
                <a:solidFill>
                  <a:srgbClr val="00B050"/>
                </a:solidFill>
                <a:latin typeface="Arial Rounded MT Bold" pitchFamily="34" charset="0"/>
              </a:rPr>
              <a:t>	•I am perceived</a:t>
            </a:r>
          </a:p>
          <a:p>
            <a:r>
              <a:rPr lang="en-US" dirty="0">
                <a:solidFill>
                  <a:srgbClr val="00B050"/>
                </a:solidFill>
                <a:latin typeface="Arial Rounded MT Bold" pitchFamily="34" charset="0"/>
              </a:rPr>
              <a:t>	•Social approval</a:t>
            </a:r>
          </a:p>
        </p:txBody>
      </p:sp>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662" y="785800"/>
            <a:ext cx="6000792" cy="375487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endParaRPr lang="en-US" dirty="0"/>
          </a:p>
          <a:p>
            <a:r>
              <a:rPr lang="en-US" sz="1600" dirty="0">
                <a:solidFill>
                  <a:srgbClr val="00B050"/>
                </a:solidFill>
                <a:latin typeface="Arial Rounded MT Bold" pitchFamily="34" charset="0"/>
              </a:rPr>
              <a:t>4. Perceived Risk</a:t>
            </a:r>
          </a:p>
          <a:p>
            <a:r>
              <a:rPr lang="en-US" sz="1600" dirty="0">
                <a:solidFill>
                  <a:srgbClr val="00B050"/>
                </a:solidFill>
                <a:latin typeface="Arial Rounded MT Bold" pitchFamily="34" charset="0"/>
              </a:rPr>
              <a:t>	•Financial Risk</a:t>
            </a:r>
          </a:p>
          <a:p>
            <a:r>
              <a:rPr lang="en-US" sz="1600" dirty="0">
                <a:solidFill>
                  <a:srgbClr val="00B050"/>
                </a:solidFill>
                <a:latin typeface="Arial Rounded MT Bold" pitchFamily="34" charset="0"/>
              </a:rPr>
              <a:t>	•Functional Risk</a:t>
            </a:r>
          </a:p>
          <a:p>
            <a:r>
              <a:rPr lang="en-US" sz="1600" dirty="0">
                <a:solidFill>
                  <a:srgbClr val="00B050"/>
                </a:solidFill>
                <a:latin typeface="Arial Rounded MT Bold" pitchFamily="34" charset="0"/>
              </a:rPr>
              <a:t>	•Physical Risk</a:t>
            </a:r>
          </a:p>
          <a:p>
            <a:r>
              <a:rPr lang="en-US" sz="1600" dirty="0">
                <a:solidFill>
                  <a:srgbClr val="00B050"/>
                </a:solidFill>
                <a:latin typeface="Arial Rounded MT Bold" pitchFamily="34" charset="0"/>
              </a:rPr>
              <a:t>	•Psychological Risk</a:t>
            </a:r>
          </a:p>
          <a:p>
            <a:r>
              <a:rPr lang="en-US" sz="1600" dirty="0">
                <a:solidFill>
                  <a:srgbClr val="00B050"/>
                </a:solidFill>
                <a:latin typeface="Arial Rounded MT Bold" pitchFamily="34" charset="0"/>
              </a:rPr>
              <a:t>	•Social Risk</a:t>
            </a:r>
          </a:p>
          <a:p>
            <a:r>
              <a:rPr lang="en-US" sz="1600" dirty="0">
                <a:solidFill>
                  <a:srgbClr val="00B050"/>
                </a:solidFill>
                <a:latin typeface="Arial Rounded MT Bold" pitchFamily="34" charset="0"/>
              </a:rPr>
              <a:t>	•Temporal Risk</a:t>
            </a:r>
          </a:p>
          <a:p>
            <a:endParaRPr lang="en-US" sz="1600" dirty="0">
              <a:solidFill>
                <a:srgbClr val="00B050"/>
              </a:solidFill>
              <a:latin typeface="Arial Rounded MT Bold" pitchFamily="34" charset="0"/>
            </a:endParaRPr>
          </a:p>
          <a:p>
            <a:endParaRPr lang="en-US" sz="1600" dirty="0">
              <a:solidFill>
                <a:srgbClr val="00B050"/>
              </a:solidFill>
              <a:latin typeface="Arial Rounded MT Bold" pitchFamily="34" charset="0"/>
            </a:endParaRPr>
          </a:p>
          <a:p>
            <a:r>
              <a:rPr lang="en-US" sz="1600" dirty="0">
                <a:solidFill>
                  <a:srgbClr val="00B050"/>
                </a:solidFill>
                <a:latin typeface="Arial Rounded MT Bold" pitchFamily="34" charset="0"/>
              </a:rPr>
              <a:t>5. Customer Satisfaction</a:t>
            </a:r>
          </a:p>
          <a:p>
            <a:r>
              <a:rPr lang="en-US" sz="1600" dirty="0">
                <a:solidFill>
                  <a:srgbClr val="00B050"/>
                </a:solidFill>
                <a:latin typeface="Arial Rounded MT Bold" pitchFamily="34" charset="0"/>
              </a:rPr>
              <a:t>	•Purchasing Experience</a:t>
            </a:r>
          </a:p>
          <a:p>
            <a:r>
              <a:rPr lang="en-US" sz="1600" dirty="0">
                <a:solidFill>
                  <a:srgbClr val="00B050"/>
                </a:solidFill>
                <a:latin typeface="Arial Rounded MT Bold" pitchFamily="34" charset="0"/>
              </a:rPr>
              <a:t>	•Site Selection</a:t>
            </a:r>
          </a:p>
          <a:p>
            <a:endParaRPr lang="en-US" sz="1600" dirty="0">
              <a:solidFill>
                <a:srgbClr val="00B050"/>
              </a:solidFill>
              <a:latin typeface="Arial Rounded MT Bold" pitchFamily="34" charset="0"/>
            </a:endParaRPr>
          </a:p>
          <a:p>
            <a:endParaRPr lang="en-US" sz="1600" dirty="0">
              <a:solidFill>
                <a:srgbClr val="00B050"/>
              </a:solidFill>
              <a:latin typeface="Arial Rounded MT Bold" pitchFamily="34" charset="0"/>
            </a:endParaRPr>
          </a:p>
        </p:txBody>
      </p:sp>
      <p:grpSp>
        <p:nvGrpSpPr>
          <p:cNvPr id="3" name="Google Shape;139;p18"/>
          <p:cNvGrpSpPr/>
          <p:nvPr/>
        </p:nvGrpSpPr>
        <p:grpSpPr>
          <a:xfrm>
            <a:off x="7215206" y="500048"/>
            <a:ext cx="1561609" cy="1775914"/>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73306" y="2398627"/>
            <a:ext cx="370508" cy="40232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313936" y="2149607"/>
            <a:ext cx="148427" cy="16120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345676" y="3202290"/>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034" y="785800"/>
            <a:ext cx="8286808" cy="375487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800" dirty="0">
                <a:solidFill>
                  <a:srgbClr val="00B050"/>
                </a:solidFill>
                <a:latin typeface="Arial Rounded MT Bold" pitchFamily="34" charset="0"/>
              </a:rPr>
              <a:t>On the basis of these factors we could see that,</a:t>
            </a:r>
          </a:p>
          <a:p>
            <a:endParaRPr lang="en-US" sz="2800" dirty="0">
              <a:solidFill>
                <a:srgbClr val="00B050"/>
              </a:solidFill>
              <a:latin typeface="Arial Rounded MT Bold" pitchFamily="34" charset="0"/>
            </a:endParaRPr>
          </a:p>
          <a:p>
            <a:r>
              <a:rPr lang="en-US" sz="2800" dirty="0">
                <a:solidFill>
                  <a:srgbClr val="00B050"/>
                </a:solidFill>
                <a:latin typeface="Arial Rounded MT Bold" pitchFamily="34" charset="0"/>
              </a:rPr>
              <a:t>1. </a:t>
            </a:r>
            <a:r>
              <a:rPr lang="en-US" sz="2800" dirty="0" err="1">
                <a:solidFill>
                  <a:srgbClr val="00B050"/>
                </a:solidFill>
                <a:latin typeface="Arial Rounded MT Bold" pitchFamily="34" charset="0"/>
              </a:rPr>
              <a:t>Amazon.in</a:t>
            </a:r>
            <a:endParaRPr lang="en-US" sz="2800" dirty="0">
              <a:solidFill>
                <a:srgbClr val="00B050"/>
              </a:solidFill>
              <a:latin typeface="Arial Rounded MT Bold" pitchFamily="34" charset="0"/>
            </a:endParaRPr>
          </a:p>
          <a:p>
            <a:r>
              <a:rPr lang="en-US" sz="2800" dirty="0">
                <a:solidFill>
                  <a:srgbClr val="00B050"/>
                </a:solidFill>
                <a:latin typeface="Arial Rounded MT Bold" pitchFamily="34" charset="0"/>
              </a:rPr>
              <a:t>2. Flipkart.com</a:t>
            </a:r>
          </a:p>
          <a:p>
            <a:endParaRPr lang="en-US" sz="2800" dirty="0">
              <a:solidFill>
                <a:srgbClr val="00B050"/>
              </a:solidFill>
              <a:latin typeface="Arial Rounded MT Bold" pitchFamily="34" charset="0"/>
            </a:endParaRPr>
          </a:p>
          <a:p>
            <a:r>
              <a:rPr lang="en-US" sz="2800" dirty="0">
                <a:solidFill>
                  <a:srgbClr val="00B050"/>
                </a:solidFill>
                <a:latin typeface="Arial Rounded MT Bold" pitchFamily="34" charset="0"/>
              </a:rPr>
              <a:t>are doing great in their performance on customer satisfaction and retention</a:t>
            </a:r>
            <a:r>
              <a:rPr lang="en-US" dirty="0"/>
              <a:t>.</a:t>
            </a:r>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2" name="Google Shape;139;p18"/>
          <p:cNvGrpSpPr/>
          <p:nvPr/>
        </p:nvGrpSpPr>
        <p:grpSpPr>
          <a:xfrm>
            <a:off x="6929454" y="428610"/>
            <a:ext cx="1847361" cy="1847352"/>
            <a:chOff x="6643075" y="3664250"/>
            <a:chExt cx="407950" cy="407975"/>
          </a:xfrm>
        </p:grpSpPr>
        <p:sp>
          <p:nvSpPr>
            <p:cNvPr id="140"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8"/>
          <p:cNvSpPr/>
          <p:nvPr/>
        </p:nvSpPr>
        <p:spPr>
          <a:xfrm>
            <a:off x="6018280" y="949335"/>
            <a:ext cx="288731" cy="27569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1280082">
            <a:off x="5818215" y="1780979"/>
            <a:ext cx="175576" cy="16770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pPr marL="0" lvl="0" indent="0" algn="r" rtl="0">
                <a:spcBef>
                  <a:spcPts val="0"/>
                </a:spcBef>
                <a:spcAft>
                  <a:spcPts val="0"/>
                </a:spcAft>
                <a:buNone/>
              </a:pPr>
              <a:t>64</a:t>
            </a:fld>
            <a:endParaRPr>
              <a:solidFill>
                <a:schemeClr val="accent2"/>
              </a:solidFill>
            </a:endParaRPr>
          </a:p>
        </p:txBody>
      </p:sp>
      <p:sp>
        <p:nvSpPr>
          <p:cNvPr id="12" name="Rectangle 11"/>
          <p:cNvSpPr/>
          <p:nvPr/>
        </p:nvSpPr>
        <p:spPr>
          <a:xfrm>
            <a:off x="2071670" y="2357436"/>
            <a:ext cx="4360489" cy="92333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sz="5400" dirty="0">
                <a:solidFill>
                  <a:srgbClr val="00B050"/>
                </a:solidFill>
                <a:latin typeface="Arial Rounded MT Bold" pitchFamily="34" charset="0"/>
              </a:rPr>
              <a:t>THANK YOU</a:t>
            </a:r>
          </a:p>
        </p:txBody>
      </p:sp>
      <p:grpSp>
        <p:nvGrpSpPr>
          <p:cNvPr id="13" name="Google Shape;142;p18"/>
          <p:cNvGrpSpPr/>
          <p:nvPr/>
        </p:nvGrpSpPr>
        <p:grpSpPr>
          <a:xfrm rot="-587346">
            <a:off x="4773909" y="1130589"/>
            <a:ext cx="759491" cy="759448"/>
            <a:chOff x="576250" y="4319400"/>
            <a:chExt cx="442075" cy="442050"/>
          </a:xfrm>
        </p:grpSpPr>
        <p:sp>
          <p:nvSpPr>
            <p:cNvPr id="14"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1857356" y="357172"/>
            <a:ext cx="6715172" cy="975928"/>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t" anchorCtr="0">
            <a:noAutofit/>
          </a:bodyPr>
          <a:lstStyle/>
          <a:p>
            <a:pPr lvl="0" algn="ctr"/>
            <a:br>
              <a:rPr lang="en-US" sz="2400" dirty="0">
                <a:latin typeface="Arial Rounded MT Bold" pitchFamily="34" charset="0"/>
              </a:rPr>
            </a:br>
            <a:r>
              <a:rPr lang="en-US" sz="2400" dirty="0">
                <a:solidFill>
                  <a:srgbClr val="00B050"/>
                </a:solidFill>
                <a:latin typeface="Arial Rounded MT Bold" pitchFamily="34" charset="0"/>
              </a:rPr>
              <a:t>2. Why is customer retention important?</a:t>
            </a:r>
            <a:endParaRPr sz="2400">
              <a:solidFill>
                <a:srgbClr val="00B050"/>
              </a:solidFill>
              <a:latin typeface="Arial Rounded MT Bold" pitchFamily="34" charset="0"/>
            </a:endParaRPr>
          </a:p>
        </p:txBody>
      </p:sp>
      <p:sp>
        <p:nvSpPr>
          <p:cNvPr id="131" name="Google Shape;131;p17"/>
          <p:cNvSpPr txBox="1">
            <a:spLocks noGrp="1"/>
          </p:cNvSpPr>
          <p:nvPr>
            <p:ph type="body" idx="1"/>
          </p:nvPr>
        </p:nvSpPr>
        <p:spPr>
          <a:xfrm>
            <a:off x="1857356" y="1142990"/>
            <a:ext cx="6715172" cy="3571900"/>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t" anchorCtr="0">
            <a:noAutofit/>
          </a:bodyPr>
          <a:lstStyle/>
          <a:p>
            <a:pPr>
              <a:buNone/>
            </a:pPr>
            <a:r>
              <a:rPr lang="en-US" sz="1400" dirty="0">
                <a:solidFill>
                  <a:srgbClr val="00B050"/>
                </a:solidFill>
                <a:latin typeface="Arial Rounded MT Bold" pitchFamily="34" charset="0"/>
              </a:rPr>
              <a:t>	Keeping your current customers happy is generally more</a:t>
            </a:r>
          </a:p>
          <a:p>
            <a:pPr>
              <a:buNone/>
            </a:pPr>
            <a:r>
              <a:rPr lang="en-US" sz="1400" dirty="0">
                <a:solidFill>
                  <a:srgbClr val="00B050"/>
                </a:solidFill>
                <a:latin typeface="Arial Rounded MT Bold" pitchFamily="34" charset="0"/>
              </a:rPr>
              <a:t>	cost-effective than acquiring first-time customers. According to</a:t>
            </a:r>
          </a:p>
          <a:p>
            <a:pPr>
              <a:buNone/>
            </a:pPr>
            <a:r>
              <a:rPr lang="en-US" sz="1400" dirty="0">
                <a:solidFill>
                  <a:srgbClr val="00B050"/>
                </a:solidFill>
                <a:latin typeface="Arial Rounded MT Bold" pitchFamily="34" charset="0"/>
              </a:rPr>
              <a:t>	the Harvard Business Review, acquiring a new customer can be</a:t>
            </a:r>
          </a:p>
          <a:p>
            <a:pPr>
              <a:buNone/>
            </a:pPr>
            <a:r>
              <a:rPr lang="en-US" sz="1400" dirty="0">
                <a:solidFill>
                  <a:srgbClr val="00B050"/>
                </a:solidFill>
                <a:latin typeface="Arial Rounded MT Bold" pitchFamily="34" charset="0"/>
              </a:rPr>
              <a:t>	5 to 25 times more expensive than holding on to an existing one.</a:t>
            </a:r>
          </a:p>
          <a:p>
            <a:pPr>
              <a:buNone/>
            </a:pPr>
            <a:r>
              <a:rPr lang="en-US" sz="1400" dirty="0">
                <a:solidFill>
                  <a:srgbClr val="00B050"/>
                </a:solidFill>
                <a:latin typeface="Arial Rounded MT Bold" pitchFamily="34" charset="0"/>
              </a:rPr>
              <a:t>	You don’t need to spend big on marketing, advertising, or</a:t>
            </a:r>
          </a:p>
          <a:p>
            <a:pPr>
              <a:buNone/>
            </a:pPr>
            <a:r>
              <a:rPr lang="en-US" sz="1400" dirty="0">
                <a:solidFill>
                  <a:srgbClr val="00B050"/>
                </a:solidFill>
                <a:latin typeface="Arial Rounded MT Bold" pitchFamily="34" charset="0"/>
              </a:rPr>
              <a:t>	sales outreach. It is easier to turn existing customers into</a:t>
            </a:r>
          </a:p>
          <a:p>
            <a:pPr>
              <a:buNone/>
            </a:pPr>
            <a:r>
              <a:rPr lang="en-US" sz="1400" dirty="0">
                <a:solidFill>
                  <a:srgbClr val="00B050"/>
                </a:solidFill>
                <a:latin typeface="Arial Rounded MT Bold" pitchFamily="34" charset="0"/>
              </a:rPr>
              <a:t>	repeating ones, since they already trust your brand from</a:t>
            </a:r>
          </a:p>
          <a:p>
            <a:pPr>
              <a:buNone/>
            </a:pPr>
            <a:r>
              <a:rPr lang="en-US" sz="1400" dirty="0">
                <a:solidFill>
                  <a:srgbClr val="00B050"/>
                </a:solidFill>
                <a:latin typeface="Arial Rounded MT Bold" pitchFamily="34" charset="0"/>
              </a:rPr>
              <a:t>	previous purchases. New customers, however, often require</a:t>
            </a:r>
          </a:p>
          <a:p>
            <a:pPr>
              <a:buNone/>
            </a:pPr>
            <a:r>
              <a:rPr lang="en-US" sz="1400" dirty="0">
                <a:solidFill>
                  <a:srgbClr val="00B050"/>
                </a:solidFill>
                <a:latin typeface="Arial Rounded MT Bold" pitchFamily="34" charset="0"/>
              </a:rPr>
              <a:t>	more convincing when it comes to that initial sale.</a:t>
            </a:r>
          </a:p>
          <a:p>
            <a:pPr>
              <a:buNone/>
            </a:pPr>
            <a:r>
              <a:rPr lang="en-US" sz="1400" dirty="0">
                <a:solidFill>
                  <a:srgbClr val="00B050"/>
                </a:solidFill>
                <a:latin typeface="Arial Rounded MT Bold" pitchFamily="34" charset="0"/>
              </a:rPr>
              <a:t>	Customer loyalty won’t just give you repeat business.</a:t>
            </a:r>
          </a:p>
          <a:p>
            <a:pPr>
              <a:buNone/>
            </a:pPr>
            <a:r>
              <a:rPr lang="en-US" sz="1400" dirty="0">
                <a:solidFill>
                  <a:srgbClr val="00B050"/>
                </a:solidFill>
                <a:latin typeface="Arial Rounded MT Bold" pitchFamily="34" charset="0"/>
              </a:rPr>
              <a:t>	Loyal customers are more likely to give free recommendations</a:t>
            </a:r>
          </a:p>
          <a:p>
            <a:pPr>
              <a:buNone/>
            </a:pPr>
            <a:r>
              <a:rPr lang="en-US" sz="1400" dirty="0">
                <a:solidFill>
                  <a:srgbClr val="00B050"/>
                </a:solidFill>
                <a:latin typeface="Arial Rounded MT Bold" pitchFamily="34" charset="0"/>
              </a:rPr>
              <a:t>	to their colleagues, friends, and family. Creating that cycle of</a:t>
            </a:r>
          </a:p>
          <a:p>
            <a:pPr>
              <a:buNone/>
            </a:pPr>
            <a:r>
              <a:rPr lang="en-US" sz="1400" dirty="0">
                <a:solidFill>
                  <a:srgbClr val="00B050"/>
                </a:solidFill>
                <a:latin typeface="Arial Rounded MT Bold" pitchFamily="34" charset="0"/>
              </a:rPr>
              <a:t>	retained customers and buzz marketing is one way your</a:t>
            </a:r>
          </a:p>
          <a:p>
            <a:pPr>
              <a:buNone/>
            </a:pPr>
            <a:r>
              <a:rPr lang="en-US" sz="1400" dirty="0">
                <a:solidFill>
                  <a:srgbClr val="00B050"/>
                </a:solidFill>
                <a:latin typeface="Arial Rounded MT Bold" pitchFamily="34" charset="0"/>
              </a:rPr>
              <a:t>	company can cultivate customer loyalty for long-term success.</a:t>
            </a:r>
            <a:endParaRPr sz="1400">
              <a:solidFill>
                <a:srgbClr val="00B050"/>
              </a:solidFill>
              <a:latin typeface="Arial Rounded MT Bold" pitchFamily="34" charset="0"/>
            </a:endParaRPr>
          </a:p>
        </p:txBody>
      </p:sp>
      <p:sp>
        <p:nvSpPr>
          <p:cNvPr id="132" name="Google Shape;13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grpSp>
        <p:nvGrpSpPr>
          <p:cNvPr id="5" name="Google Shape;142;p18"/>
          <p:cNvGrpSpPr/>
          <p:nvPr/>
        </p:nvGrpSpPr>
        <p:grpSpPr>
          <a:xfrm rot="-587346">
            <a:off x="273315" y="701960"/>
            <a:ext cx="759491" cy="759448"/>
            <a:chOff x="576250" y="4319400"/>
            <a:chExt cx="442075" cy="442050"/>
          </a:xfrm>
        </p:grpSpPr>
        <p:sp>
          <p:nvSpPr>
            <p:cNvPr id="6"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8;p18"/>
          <p:cNvSpPr/>
          <p:nvPr/>
        </p:nvSpPr>
        <p:spPr>
          <a:xfrm rot="2697278">
            <a:off x="1369635" y="93669"/>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p18"/>
          <p:cNvSpPr/>
          <p:nvPr/>
        </p:nvSpPr>
        <p:spPr>
          <a:xfrm>
            <a:off x="1285852" y="500048"/>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1857356" y="357172"/>
            <a:ext cx="6715172" cy="975928"/>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t" anchorCtr="0">
            <a:noAutofit/>
          </a:bodyPr>
          <a:lstStyle/>
          <a:p>
            <a:pPr lvl="0" algn="ctr"/>
            <a:br>
              <a:rPr lang="en-US" sz="2400" dirty="0">
                <a:latin typeface="Arial Rounded MT Bold" pitchFamily="34" charset="0"/>
              </a:rPr>
            </a:br>
            <a:r>
              <a:rPr lang="en-US" sz="2400" dirty="0">
                <a:solidFill>
                  <a:srgbClr val="00B050"/>
                </a:solidFill>
                <a:latin typeface="Arial Rounded MT Bold" pitchFamily="34" charset="0"/>
              </a:rPr>
              <a:t>3. Customer retention benefits </a:t>
            </a:r>
            <a:endParaRPr sz="2400">
              <a:solidFill>
                <a:srgbClr val="00B050"/>
              </a:solidFill>
              <a:latin typeface="Arial Rounded MT Bold" pitchFamily="34" charset="0"/>
            </a:endParaRPr>
          </a:p>
        </p:txBody>
      </p:sp>
      <p:sp>
        <p:nvSpPr>
          <p:cNvPr id="131" name="Google Shape;131;p17"/>
          <p:cNvSpPr txBox="1">
            <a:spLocks noGrp="1"/>
          </p:cNvSpPr>
          <p:nvPr>
            <p:ph type="body" idx="1"/>
          </p:nvPr>
        </p:nvSpPr>
        <p:spPr>
          <a:xfrm>
            <a:off x="1857356" y="1785932"/>
            <a:ext cx="6715172" cy="1785950"/>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t" anchorCtr="0">
            <a:noAutofit/>
          </a:bodyPr>
          <a:lstStyle/>
          <a:p>
            <a:pPr>
              <a:buNone/>
            </a:pPr>
            <a:r>
              <a:rPr lang="en-US" sz="1400" dirty="0">
                <a:solidFill>
                  <a:srgbClr val="00B050"/>
                </a:solidFill>
                <a:latin typeface="Arial Rounded MT Bold" pitchFamily="34" charset="0"/>
              </a:rPr>
              <a:t>1.Cost savings: Customer retention is generally more </a:t>
            </a:r>
            <a:r>
              <a:rPr lang="en-US" sz="1400" dirty="0" err="1">
                <a:solidFill>
                  <a:srgbClr val="00B050"/>
                </a:solidFill>
                <a:latin typeface="Arial Rounded MT Bold" pitchFamily="34" charset="0"/>
              </a:rPr>
              <a:t>costeffective</a:t>
            </a:r>
            <a:endParaRPr lang="en-US" sz="1400" dirty="0">
              <a:solidFill>
                <a:srgbClr val="00B050"/>
              </a:solidFill>
              <a:latin typeface="Arial Rounded MT Bold" pitchFamily="34" charset="0"/>
            </a:endParaRPr>
          </a:p>
          <a:p>
            <a:pPr>
              <a:buNone/>
            </a:pPr>
            <a:r>
              <a:rPr lang="en-US" sz="1400" dirty="0">
                <a:solidFill>
                  <a:srgbClr val="00B050"/>
                </a:solidFill>
                <a:latin typeface="Arial Rounded MT Bold" pitchFamily="34" charset="0"/>
              </a:rPr>
              <a:t>than acquiring first-time customers.</a:t>
            </a:r>
          </a:p>
          <a:p>
            <a:pPr>
              <a:buNone/>
            </a:pPr>
            <a:r>
              <a:rPr lang="en-US" sz="1400" dirty="0">
                <a:solidFill>
                  <a:srgbClr val="00B050"/>
                </a:solidFill>
                <a:latin typeface="Arial Rounded MT Bold" pitchFamily="34" charset="0"/>
              </a:rPr>
              <a:t>2.Positive word of mouth marketing: Loyal customers are</a:t>
            </a:r>
          </a:p>
          <a:p>
            <a:pPr>
              <a:buNone/>
            </a:pPr>
            <a:r>
              <a:rPr lang="en-US" sz="1400" dirty="0">
                <a:solidFill>
                  <a:srgbClr val="00B050"/>
                </a:solidFill>
                <a:latin typeface="Arial Rounded MT Bold" pitchFamily="34" charset="0"/>
              </a:rPr>
              <a:t>more likely to tell their friends and family about your</a:t>
            </a:r>
          </a:p>
          <a:p>
            <a:pPr>
              <a:buNone/>
            </a:pPr>
            <a:r>
              <a:rPr lang="en-US" sz="1400" dirty="0">
                <a:solidFill>
                  <a:srgbClr val="00B050"/>
                </a:solidFill>
                <a:latin typeface="Arial Rounded MT Bold" pitchFamily="34" charset="0"/>
              </a:rPr>
              <a:t>brand.</a:t>
            </a:r>
          </a:p>
          <a:p>
            <a:pPr>
              <a:buNone/>
            </a:pPr>
            <a:r>
              <a:rPr lang="en-US" sz="1400" dirty="0">
                <a:solidFill>
                  <a:srgbClr val="00B050"/>
                </a:solidFill>
                <a:latin typeface="Arial Rounded MT Bold" pitchFamily="34" charset="0"/>
              </a:rPr>
              <a:t>3. A better bottom line: Increasing retention rates by just 5</a:t>
            </a:r>
          </a:p>
          <a:p>
            <a:pPr>
              <a:buNone/>
            </a:pPr>
            <a:r>
              <a:rPr lang="en-US" sz="1400" dirty="0">
                <a:solidFill>
                  <a:srgbClr val="00B050"/>
                </a:solidFill>
                <a:latin typeface="Arial Rounded MT Bold" pitchFamily="34" charset="0"/>
              </a:rPr>
              <a:t>percent can increase revenue by 25 percent to 95 percent.</a:t>
            </a:r>
            <a:endParaRPr sz="1400">
              <a:solidFill>
                <a:srgbClr val="00B050"/>
              </a:solidFill>
              <a:latin typeface="Arial Rounded MT Bold" pitchFamily="34" charset="0"/>
            </a:endParaRPr>
          </a:p>
        </p:txBody>
      </p:sp>
      <p:sp>
        <p:nvSpPr>
          <p:cNvPr id="132" name="Google Shape;13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grpSp>
        <p:nvGrpSpPr>
          <p:cNvPr id="2" name="Google Shape;142;p18"/>
          <p:cNvGrpSpPr/>
          <p:nvPr/>
        </p:nvGrpSpPr>
        <p:grpSpPr>
          <a:xfrm rot="-587346">
            <a:off x="273315" y="701960"/>
            <a:ext cx="759491" cy="759448"/>
            <a:chOff x="576250" y="4319400"/>
            <a:chExt cx="442075" cy="442050"/>
          </a:xfrm>
        </p:grpSpPr>
        <p:sp>
          <p:nvSpPr>
            <p:cNvPr id="6"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8;p18"/>
          <p:cNvSpPr/>
          <p:nvPr/>
        </p:nvSpPr>
        <p:spPr>
          <a:xfrm rot="2697278">
            <a:off x="1369635" y="93669"/>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p18"/>
          <p:cNvSpPr/>
          <p:nvPr/>
        </p:nvSpPr>
        <p:spPr>
          <a:xfrm>
            <a:off x="1285852" y="500048"/>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2" name="Google Shape;139;p18"/>
          <p:cNvGrpSpPr/>
          <p:nvPr/>
        </p:nvGrpSpPr>
        <p:grpSpPr>
          <a:xfrm>
            <a:off x="6929454" y="428610"/>
            <a:ext cx="1847361" cy="1847352"/>
            <a:chOff x="6643075" y="3664250"/>
            <a:chExt cx="407950" cy="407975"/>
          </a:xfrm>
        </p:grpSpPr>
        <p:sp>
          <p:nvSpPr>
            <p:cNvPr id="140"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8"/>
          <p:cNvSpPr/>
          <p:nvPr/>
        </p:nvSpPr>
        <p:spPr>
          <a:xfrm>
            <a:off x="6018280" y="949335"/>
            <a:ext cx="288731" cy="27569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1280082">
            <a:off x="5818215" y="1780979"/>
            <a:ext cx="175576" cy="16770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pPr marL="0" lvl="0" indent="0" algn="r" rtl="0">
                <a:spcBef>
                  <a:spcPts val="0"/>
                </a:spcBef>
                <a:spcAft>
                  <a:spcPts val="0"/>
                </a:spcAft>
                <a:buNone/>
              </a:pPr>
              <a:t>9</a:t>
            </a:fld>
            <a:endParaRPr>
              <a:solidFill>
                <a:schemeClr val="accent2"/>
              </a:solidFill>
            </a:endParaRPr>
          </a:p>
        </p:txBody>
      </p:sp>
      <p:sp>
        <p:nvSpPr>
          <p:cNvPr id="17" name="Google Shape;130;p17"/>
          <p:cNvSpPr txBox="1">
            <a:spLocks/>
          </p:cNvSpPr>
          <p:nvPr/>
        </p:nvSpPr>
        <p:spPr>
          <a:xfrm>
            <a:off x="642910" y="357172"/>
            <a:ext cx="6215106" cy="975928"/>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t" anchorCtr="0">
            <a:noAutofit/>
          </a:bodyPr>
          <a:lstStyle/>
          <a:p>
            <a:pPr lvl="0" algn="ctr"/>
            <a:br>
              <a:rPr kumimoji="0" lang="en-US" sz="2400" b="0" i="0" u="none" strike="noStrike" kern="0" cap="none" spc="0" normalizeH="0" baseline="0" noProof="0" dirty="0">
                <a:ln>
                  <a:noFill/>
                </a:ln>
                <a:solidFill>
                  <a:schemeClr val="dk1"/>
                </a:solidFill>
                <a:effectLst/>
                <a:uLnTx/>
                <a:uFillTx/>
                <a:latin typeface="Arial Rounded MT Bold" pitchFamily="34" charset="0"/>
                <a:ea typeface="+mn-ea"/>
                <a:cs typeface="+mn-cs"/>
                <a:sym typeface="Arial"/>
              </a:rPr>
            </a:br>
            <a:r>
              <a:rPr lang="en-US" sz="2000" dirty="0">
                <a:solidFill>
                  <a:srgbClr val="00B050"/>
                </a:solidFill>
                <a:latin typeface="Arial Rounded MT Bold" pitchFamily="34" charset="0"/>
              </a:rPr>
              <a:t>4. E-Commerce websites and Customer Retention</a:t>
            </a:r>
            <a:endParaRPr kumimoji="0" lang="en-US" sz="2400" b="0" i="0" u="none" strike="noStrike" kern="0" cap="none" spc="0" normalizeH="0" baseline="0" noProof="0" dirty="0">
              <a:ln>
                <a:noFill/>
              </a:ln>
              <a:solidFill>
                <a:srgbClr val="00B050"/>
              </a:solidFill>
              <a:effectLst/>
              <a:uLnTx/>
              <a:uFillTx/>
              <a:latin typeface="Arial Rounded MT Bold" pitchFamily="34" charset="0"/>
              <a:sym typeface="Arial"/>
            </a:endParaRPr>
          </a:p>
        </p:txBody>
      </p:sp>
      <p:sp>
        <p:nvSpPr>
          <p:cNvPr id="18" name="Google Shape;131;p17"/>
          <p:cNvSpPr txBox="1">
            <a:spLocks/>
          </p:cNvSpPr>
          <p:nvPr/>
        </p:nvSpPr>
        <p:spPr>
          <a:xfrm>
            <a:off x="642910" y="1285866"/>
            <a:ext cx="6215106" cy="3571900"/>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t" anchorCtr="0">
            <a:noAutofit/>
          </a:bodyPr>
          <a:lstStyle/>
          <a:p>
            <a:pPr lvl="0"/>
            <a:endParaRPr lang="en-US" dirty="0">
              <a:solidFill>
                <a:srgbClr val="00B050"/>
              </a:solidFill>
              <a:latin typeface="Arial Rounded MT Bold" pitchFamily="34" charset="0"/>
            </a:endParaRPr>
          </a:p>
          <a:p>
            <a:pPr lvl="0"/>
            <a:r>
              <a:rPr lang="en-US" dirty="0">
                <a:solidFill>
                  <a:srgbClr val="00B050"/>
                </a:solidFill>
                <a:latin typeface="Arial Rounded MT Bold" pitchFamily="34" charset="0"/>
              </a:rPr>
              <a:t>For an e-commerce store, the customer retention rate is directly</a:t>
            </a:r>
          </a:p>
          <a:p>
            <a:pPr lvl="0"/>
            <a:r>
              <a:rPr lang="en-US" dirty="0">
                <a:solidFill>
                  <a:srgbClr val="00B050"/>
                </a:solidFill>
                <a:latin typeface="Arial Rounded MT Bold" pitchFamily="34" charset="0"/>
              </a:rPr>
              <a:t>related to how much your customers trust you and how much</a:t>
            </a:r>
          </a:p>
          <a:p>
            <a:pPr lvl="0"/>
            <a:r>
              <a:rPr lang="en-US" dirty="0">
                <a:solidFill>
                  <a:srgbClr val="00B050"/>
                </a:solidFill>
                <a:latin typeface="Arial Rounded MT Bold" pitchFamily="34" charset="0"/>
              </a:rPr>
              <a:t>they relish the experience of spending time on your</a:t>
            </a:r>
          </a:p>
          <a:p>
            <a:pPr lvl="0"/>
            <a:r>
              <a:rPr lang="en-US" dirty="0">
                <a:solidFill>
                  <a:srgbClr val="00B050"/>
                </a:solidFill>
                <a:latin typeface="Arial Rounded MT Bold" pitchFamily="34" charset="0"/>
              </a:rPr>
              <a:t>website/app.</a:t>
            </a:r>
          </a:p>
          <a:p>
            <a:pPr lvl="0"/>
            <a:endParaRPr lang="en-US" dirty="0">
              <a:solidFill>
                <a:srgbClr val="00B050"/>
              </a:solidFill>
              <a:latin typeface="Arial Rounded MT Bold" pitchFamily="34" charset="0"/>
            </a:endParaRPr>
          </a:p>
          <a:p>
            <a:pPr lvl="0"/>
            <a:r>
              <a:rPr kumimoji="0" lang="en-US" sz="1400" b="0" i="0" u="none" strike="noStrike" kern="0" cap="none" spc="0" normalizeH="0" baseline="0" noProof="0" dirty="0">
                <a:ln>
                  <a:noFill/>
                </a:ln>
                <a:solidFill>
                  <a:srgbClr val="00B050"/>
                </a:solidFill>
                <a:effectLst/>
                <a:uLnTx/>
                <a:uFillTx/>
                <a:latin typeface="Arial Rounded MT Bold" pitchFamily="34" charset="0"/>
                <a:ea typeface="+mn-ea"/>
                <a:cs typeface="+mn-cs"/>
                <a:sym typeface="Arial"/>
              </a:rPr>
              <a:t>	1.Trust.</a:t>
            </a:r>
          </a:p>
          <a:p>
            <a:pPr lvl="0"/>
            <a:r>
              <a:rPr lang="en-US" dirty="0">
                <a:solidFill>
                  <a:srgbClr val="00B050"/>
                </a:solidFill>
                <a:latin typeface="Arial Rounded MT Bold" pitchFamily="34" charset="0"/>
              </a:rPr>
              <a:t>	2.Aesthetics.</a:t>
            </a:r>
          </a:p>
          <a:p>
            <a:pPr lvl="0"/>
            <a:r>
              <a:rPr kumimoji="0" lang="en-US" sz="1400" b="0" i="0" u="none" strike="noStrike" kern="0" cap="none" spc="0" normalizeH="0" baseline="0" noProof="0" dirty="0">
                <a:ln>
                  <a:noFill/>
                </a:ln>
                <a:solidFill>
                  <a:srgbClr val="00B050"/>
                </a:solidFill>
                <a:effectLst/>
                <a:uLnTx/>
                <a:uFillTx/>
                <a:latin typeface="Arial Rounded MT Bold" pitchFamily="34" charset="0"/>
                <a:ea typeface="+mn-ea"/>
                <a:cs typeface="+mn-cs"/>
                <a:sym typeface="Arial"/>
              </a:rPr>
              <a:t>	3.Ease</a:t>
            </a:r>
            <a:r>
              <a:rPr kumimoji="0" lang="en-US" sz="1400" b="0" i="0" u="none" strike="noStrike" kern="0" cap="none" spc="0" normalizeH="0" noProof="0" dirty="0">
                <a:ln>
                  <a:noFill/>
                </a:ln>
                <a:solidFill>
                  <a:srgbClr val="00B050"/>
                </a:solidFill>
                <a:effectLst/>
                <a:uLnTx/>
                <a:uFillTx/>
                <a:latin typeface="Arial Rounded MT Bold" pitchFamily="34" charset="0"/>
                <a:ea typeface="+mn-ea"/>
                <a:cs typeface="+mn-cs"/>
                <a:sym typeface="Arial"/>
              </a:rPr>
              <a:t> of use.</a:t>
            </a:r>
          </a:p>
          <a:p>
            <a:pPr lvl="0"/>
            <a:r>
              <a:rPr lang="en-US" baseline="0" dirty="0">
                <a:solidFill>
                  <a:srgbClr val="00B050"/>
                </a:solidFill>
                <a:latin typeface="Arial Rounded MT Bold" pitchFamily="34" charset="0"/>
              </a:rPr>
              <a:t>	4.Clarity</a:t>
            </a:r>
            <a:endParaRPr kumimoji="0" lang="en-US" sz="1400" b="0" i="0" u="none" strike="noStrike" kern="0" cap="none" spc="0" normalizeH="0" baseline="0" noProof="0" dirty="0">
              <a:ln>
                <a:noFill/>
              </a:ln>
              <a:solidFill>
                <a:srgbClr val="00B050"/>
              </a:solidFill>
              <a:effectLst/>
              <a:uLnTx/>
              <a:uFillTx/>
              <a:latin typeface="Arial Rounded MT Bold" pitchFamily="34" charset="0"/>
              <a:ea typeface="+mn-ea"/>
              <a:cs typeface="+mn-cs"/>
              <a:sym typeface="Arial"/>
            </a:endParaRPr>
          </a:p>
        </p:txBody>
      </p:sp>
    </p:spTree>
  </p:cSld>
  <p:clrMapOvr>
    <a:masterClrMapping/>
  </p:clrMapOvr>
</p:sld>
</file>

<file path=ppt/theme/theme1.xml><?xml version="1.0" encoding="utf-8"?>
<a:theme xmlns:a="http://schemas.openxmlformats.org/drawingml/2006/main" name="Donalbain template">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1707</Words>
  <Application>Microsoft Office PowerPoint</Application>
  <PresentationFormat>On-screen Show (16:9)</PresentationFormat>
  <Paragraphs>246</Paragraphs>
  <Slides>64</Slides>
  <Notes>10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Donalbain template</vt:lpstr>
      <vt:lpstr>E-retail factors for customer activation and retention: A case study from Indian e-commerce customers </vt:lpstr>
      <vt:lpstr>TABLE OF CONTENTS    </vt:lpstr>
      <vt:lpstr>PowerPoint Presentation</vt:lpstr>
      <vt:lpstr>PowerPoint Presentation</vt:lpstr>
      <vt:lpstr>PowerPoint Presentation</vt:lpstr>
      <vt:lpstr>PowerPoint Presentation</vt:lpstr>
      <vt:lpstr> 2. Why is customer retention important?</vt:lpstr>
      <vt:lpstr> 3. Customer retention benefits </vt:lpstr>
      <vt:lpstr>PowerPoint Presentation</vt:lpstr>
      <vt:lpstr> 5. Data Pre- Processing</vt:lpstr>
      <vt:lpstr>Exploratory Data-Analysis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vt:lpstr>
      <vt:lpstr>Cross validation </vt:lpstr>
      <vt:lpstr>Logistic regression</vt:lpstr>
      <vt:lpstr>Random forest classifier</vt:lpstr>
      <vt:lpstr>Gaussian Naïve Bayes    </vt:lpstr>
      <vt:lpstr>svc</vt:lpstr>
      <vt:lpstr>GridSearchCV </vt:lpstr>
      <vt:lpstr>PowerPoint Presentation</vt:lpstr>
      <vt:lpstr>AUC - ROC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MURUGANANDAM A</dc:creator>
  <cp:lastModifiedBy>ARUN KUMAR MURUGANANDAM </cp:lastModifiedBy>
  <cp:revision>195</cp:revision>
  <dcterms:modified xsi:type="dcterms:W3CDTF">2021-07-18T17:06:35Z</dcterms:modified>
</cp:coreProperties>
</file>